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8" r:id="rId2"/>
    <p:sldId id="276" r:id="rId3"/>
    <p:sldId id="321" r:id="rId4"/>
    <p:sldId id="322" r:id="rId5"/>
    <p:sldId id="299" r:id="rId6"/>
    <p:sldId id="300" r:id="rId7"/>
    <p:sldId id="320" r:id="rId8"/>
    <p:sldId id="323" r:id="rId9"/>
    <p:sldId id="307" r:id="rId10"/>
    <p:sldId id="330" r:id="rId11"/>
    <p:sldId id="324" r:id="rId12"/>
    <p:sldId id="326" r:id="rId13"/>
    <p:sldId id="327" r:id="rId14"/>
    <p:sldId id="331" r:id="rId15"/>
    <p:sldId id="328" r:id="rId16"/>
    <p:sldId id="32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554" autoAdjust="0"/>
  </p:normalViewPr>
  <p:slideViewPr>
    <p:cSldViewPr>
      <p:cViewPr>
        <p:scale>
          <a:sx n="70" d="100"/>
          <a:sy n="70" d="100"/>
        </p:scale>
        <p:origin x="-2216"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6D5D37-932A-4B8C-A724-6D85BE4EC4A4}" type="datetimeFigureOut">
              <a:rPr lang="en-GB" smtClean="0"/>
              <a:pPr/>
              <a:t>24/09/15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76FB21-8547-4874-8DA0-82B47EC958E2}" type="slidenum">
              <a:rPr lang="en-GB" smtClean="0"/>
              <a:pPr/>
              <a:t>‹#›</a:t>
            </a:fld>
            <a:endParaRPr lang="en-GB"/>
          </a:p>
        </p:txBody>
      </p:sp>
    </p:spTree>
    <p:extLst>
      <p:ext uri="{BB962C8B-B14F-4D97-AF65-F5344CB8AC3E}">
        <p14:creationId xmlns:p14="http://schemas.microsoft.com/office/powerpoint/2010/main" val="351991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GB" altLang="en-US" dirty="0"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2</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GB" altLang="en-US"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12</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r>
              <a:rPr lang="en-GB" sz="1200" kern="1200" dirty="0" smtClean="0">
                <a:solidFill>
                  <a:schemeClr val="tx1"/>
                </a:solidFill>
                <a:effectLst/>
                <a:latin typeface="+mn-lt"/>
                <a:ea typeface="+mn-ea"/>
                <a:cs typeface="+mn-cs"/>
              </a:rPr>
              <a:t>Watson is able to read millions of unstructured documents in seconds</a:t>
            </a:r>
            <a:endParaRPr lang="en-GB" altLang="en-US" dirty="0"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13</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r>
              <a:rPr lang="en-GB" dirty="0" smtClean="0">
                <a:effectLst/>
              </a:rPr>
              <a:t> The increasing gap between humans and AIs in terms of abilities of all aspects challenges the existing patent system. If this gap continues expanding, patent system cannot work in the same way as it works today. Current patent system is built upon the assumption that humans are mainly responsible for innovations while AIs are subordinated to humans. Self-interest is unique to humans and is not possessed by AIs in the near future. If the gap continues to expand and roles of human and AIs reverse, patent system might not work as initially proposed. Humans also risks in losing control of AIs. The solution I proposed here might on the contrary to social norm. I do not suggest modifying the patent system or abandoning it. Instead, I propose to strengthen humans at the same time when AIs are developed. The best way to have AIs under control or serve humans’ purposes is to make them subordinated to humans. If it is the case, patent system can still protect technical progress and provide incentive to humans. Were such dynamic balance or equilibrium is maintained, not only would patent system work as effective as it now but also humans do not need to worry about losing control of AIs. Instead of building AIs to simulate humans, why not try to improve humans’ own abilities by integrating AIs’ ability with humans at the same time? Technologies such as cyborgs might be next step in human evolution.</a:t>
            </a:r>
            <a:endParaRPr lang="en-GB" altLang="en-US" dirty="0"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15</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r>
              <a:rPr lang="en-GB" sz="1200" kern="1200" dirty="0" smtClean="0">
                <a:solidFill>
                  <a:schemeClr val="tx1"/>
                </a:solidFill>
                <a:effectLst/>
                <a:latin typeface="+mn-lt"/>
                <a:ea typeface="+mn-ea"/>
                <a:cs typeface="+mn-cs"/>
              </a:rPr>
              <a:t>Watson is able to read millions of unstructured documents in seconds</a:t>
            </a:r>
            <a:endParaRPr lang="en-GB" altLang="en-US" dirty="0"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16</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GB" altLang="en-US"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3</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GB" altLang="en-US"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4</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GB" altLang="en-US"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5</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GB" altLang="en-US"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6</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GB" altLang="en-US"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7</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76FB21-8547-4874-8DA0-82B47EC958E2}" type="slidenum">
              <a:rPr lang="en-GB" smtClean="0"/>
              <a:pPr/>
              <a:t>8</a:t>
            </a:fld>
            <a:endParaRPr lang="en-GB"/>
          </a:p>
        </p:txBody>
      </p:sp>
    </p:spTree>
    <p:extLst>
      <p:ext uri="{BB962C8B-B14F-4D97-AF65-F5344CB8AC3E}">
        <p14:creationId xmlns:p14="http://schemas.microsoft.com/office/powerpoint/2010/main" val="2252232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GB" altLang="en-US"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9</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spcBef>
                <a:spcPct val="0"/>
              </a:spcBef>
            </a:pPr>
            <a:endParaRPr lang="en-GB" altLang="en-US"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751275-D4BE-4659-B349-5D4F49E718EC}" type="slidenum">
              <a:rPr lang="en-GB" smtClean="0"/>
              <a:pPr fontAlgn="base">
                <a:spcBef>
                  <a:spcPct val="0"/>
                </a:spcBef>
                <a:spcAft>
                  <a:spcPct val="0"/>
                </a:spcAft>
                <a:defRPr/>
              </a:pPr>
              <a:t>11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F6C41C3-3B63-4DB0-9843-709012448D27}" type="datetimeFigureOut">
              <a:rPr lang="en-GB" smtClean="0"/>
              <a:pPr/>
              <a:t>24/09/15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6C41C3-3B63-4DB0-9843-709012448D27}" type="datetimeFigureOut">
              <a:rPr lang="en-GB" smtClean="0"/>
              <a:pPr/>
              <a:t>24/09/15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6C41C3-3B63-4DB0-9843-709012448D27}" type="datetimeFigureOut">
              <a:rPr lang="en-GB" smtClean="0"/>
              <a:pPr/>
              <a:t>24/09/15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6C41C3-3B63-4DB0-9843-709012448D27}" type="datetimeFigureOut">
              <a:rPr lang="en-GB" smtClean="0"/>
              <a:pPr/>
              <a:t>24/09/15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C41C3-3B63-4DB0-9843-709012448D27}" type="datetimeFigureOut">
              <a:rPr lang="en-GB" smtClean="0"/>
              <a:pPr/>
              <a:t>24/09/15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F6C41C3-3B63-4DB0-9843-709012448D27}" type="datetimeFigureOut">
              <a:rPr lang="en-GB" smtClean="0"/>
              <a:pPr/>
              <a:t>24/09/15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F6C41C3-3B63-4DB0-9843-709012448D27}" type="datetimeFigureOut">
              <a:rPr lang="en-GB" smtClean="0"/>
              <a:pPr/>
              <a:t>24/09/15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F6C41C3-3B63-4DB0-9843-709012448D27}" type="datetimeFigureOut">
              <a:rPr lang="en-GB" smtClean="0"/>
              <a:pPr/>
              <a:t>24/09/15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C41C3-3B63-4DB0-9843-709012448D27}" type="datetimeFigureOut">
              <a:rPr lang="en-GB" smtClean="0"/>
              <a:pPr/>
              <a:t>24/09/15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C41C3-3B63-4DB0-9843-709012448D27}" type="datetimeFigureOut">
              <a:rPr lang="en-GB" smtClean="0"/>
              <a:pPr/>
              <a:t>24/09/15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C41C3-3B63-4DB0-9843-709012448D27}" type="datetimeFigureOut">
              <a:rPr lang="en-GB" smtClean="0"/>
              <a:pPr/>
              <a:t>24/09/15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0C948-2B2A-4367-B1A6-67EA1D99A32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C41C3-3B63-4DB0-9843-709012448D27}" type="datetimeFigureOut">
              <a:rPr lang="en-GB" smtClean="0"/>
              <a:pPr/>
              <a:t>24/09/15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0C948-2B2A-4367-B1A6-67EA1D99A32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hyperlink" Target="http://www.epo.org/law-practice/legal-texts/html/caselaw/2013/e/clr_i_c_1_6_1.htm" TargetMode="External"/><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hyperlink" Target="http://www.theguardian.com/commentisfree/2015/sep/18/machines-ethics-control-artificial-intelligence-google-demis-hassabis" TargetMode="External"/><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brand_ppt_back.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229725" cy="692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7"/>
          <p:cNvSpPr>
            <a:spLocks noChangeArrowheads="1"/>
          </p:cNvSpPr>
          <p:nvPr/>
        </p:nvSpPr>
        <p:spPr bwMode="auto">
          <a:xfrm>
            <a:off x="412750" y="4387850"/>
            <a:ext cx="5383386" cy="1421928"/>
          </a:xfrm>
          <a:prstGeom prst="rect">
            <a:avLst/>
          </a:prstGeom>
          <a:noFill/>
          <a:ln>
            <a:noFill/>
          </a:ln>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cs typeface="Geneva" charset="0"/>
              </a:defRPr>
            </a:lvl1pPr>
            <a:lvl2pPr marL="742950" indent="-285750" eaLnBrk="0" hangingPunct="0">
              <a:spcBef>
                <a:spcPct val="20000"/>
              </a:spcBef>
              <a:buFont typeface="Arial" pitchFamily="34" charset="0"/>
              <a:buChar char="–"/>
              <a:defRPr sz="2800">
                <a:solidFill>
                  <a:schemeClr val="tx1"/>
                </a:solidFill>
                <a:latin typeface="Calibri" pitchFamily="34" charset="0"/>
                <a:ea typeface="Geneva" charset="0"/>
                <a:cs typeface="Geneva" charset="0"/>
              </a:defRPr>
            </a:lvl2pPr>
            <a:lvl3pPr marL="1143000" indent="-228600" eaLnBrk="0" hangingPunct="0">
              <a:spcBef>
                <a:spcPct val="20000"/>
              </a:spcBef>
              <a:buFont typeface="Arial" pitchFamily="34" charset="0"/>
              <a:buChar char="•"/>
              <a:defRPr sz="2400">
                <a:solidFill>
                  <a:schemeClr val="tx1"/>
                </a:solidFill>
                <a:latin typeface="Calibri" pitchFamily="34" charset="0"/>
                <a:ea typeface="Geneva" charset="0"/>
                <a:cs typeface="Geneva" charset="0"/>
              </a:defRPr>
            </a:lvl3pPr>
            <a:lvl4pPr marL="1600200" indent="-228600" eaLnBrk="0" hangingPunct="0">
              <a:spcBef>
                <a:spcPct val="20000"/>
              </a:spcBef>
              <a:buFont typeface="Arial" pitchFamily="34" charset="0"/>
              <a:buChar char="–"/>
              <a:defRPr sz="2000">
                <a:solidFill>
                  <a:schemeClr val="tx1"/>
                </a:solidFill>
                <a:latin typeface="Calibri" pitchFamily="34" charset="0"/>
                <a:ea typeface="Geneva" charset="0"/>
                <a:cs typeface="Geneva" charset="0"/>
              </a:defRPr>
            </a:lvl4pPr>
            <a:lvl5pPr marL="2057400" indent="-228600" eaLnBrk="0" hangingPunct="0">
              <a:spcBef>
                <a:spcPct val="20000"/>
              </a:spcBef>
              <a:buFont typeface="Arial" pitchFamily="34" charset="0"/>
              <a:buChar char="»"/>
              <a:defRPr sz="2000">
                <a:solidFill>
                  <a:schemeClr val="tx1"/>
                </a:solidFill>
                <a:latin typeface="Calibri" pitchFamily="34" charset="0"/>
                <a:ea typeface="Geneva" charset="0"/>
                <a:cs typeface="Geneva" charset="0"/>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charset="0"/>
                <a:cs typeface="Geneva" charset="0"/>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charset="0"/>
                <a:cs typeface="Geneva" charset="0"/>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charset="0"/>
                <a:cs typeface="Geneva" charset="0"/>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Geneva" charset="0"/>
                <a:cs typeface="Geneva" charset="0"/>
              </a:defRPr>
            </a:lvl9pPr>
          </a:lstStyle>
          <a:p>
            <a:pPr eaLnBrk="1" hangingPunct="1">
              <a:lnSpc>
                <a:spcPct val="120000"/>
              </a:lnSpc>
              <a:spcBef>
                <a:spcPct val="0"/>
              </a:spcBef>
              <a:buFontTx/>
              <a:buNone/>
            </a:pPr>
            <a:r>
              <a:rPr lang="en-GB" altLang="en-US" sz="2400" dirty="0" err="1" smtClean="0">
                <a:solidFill>
                  <a:schemeClr val="bg1"/>
                </a:solidFill>
              </a:rPr>
              <a:t>Yudong</a:t>
            </a:r>
            <a:r>
              <a:rPr lang="en-GB" altLang="en-US" sz="2400" dirty="0" smtClean="0">
                <a:solidFill>
                  <a:schemeClr val="bg1"/>
                </a:solidFill>
              </a:rPr>
              <a:t> YU</a:t>
            </a:r>
          </a:p>
          <a:p>
            <a:pPr eaLnBrk="1" hangingPunct="1">
              <a:lnSpc>
                <a:spcPct val="120000"/>
              </a:lnSpc>
              <a:spcBef>
                <a:spcPct val="0"/>
              </a:spcBef>
              <a:buFontTx/>
              <a:buNone/>
            </a:pPr>
            <a:r>
              <a:rPr lang="en-GB" altLang="en-US" sz="2400" dirty="0" smtClean="0">
                <a:solidFill>
                  <a:schemeClr val="bg1"/>
                </a:solidFill>
              </a:rPr>
              <a:t>PhD Candidate </a:t>
            </a:r>
          </a:p>
          <a:p>
            <a:pPr eaLnBrk="1" hangingPunct="1">
              <a:lnSpc>
                <a:spcPct val="120000"/>
              </a:lnSpc>
              <a:spcBef>
                <a:spcPct val="0"/>
              </a:spcBef>
              <a:buFontTx/>
              <a:buNone/>
            </a:pPr>
            <a:r>
              <a:rPr lang="en-GB" altLang="en-US" sz="2400" dirty="0" smtClean="0">
                <a:solidFill>
                  <a:schemeClr val="bg1"/>
                </a:solidFill>
              </a:rPr>
              <a:t>School of Law</a:t>
            </a:r>
          </a:p>
        </p:txBody>
      </p:sp>
      <p:cxnSp>
        <p:nvCxnSpPr>
          <p:cNvPr id="10" name="Straight Connector 9"/>
          <p:cNvCxnSpPr>
            <a:cxnSpLocks noChangeShapeType="1"/>
          </p:cNvCxnSpPr>
          <p:nvPr/>
        </p:nvCxnSpPr>
        <p:spPr bwMode="auto">
          <a:xfrm>
            <a:off x="517525" y="2924944"/>
            <a:ext cx="7013575" cy="0"/>
          </a:xfrm>
          <a:prstGeom prst="line">
            <a:avLst/>
          </a:prstGeom>
          <a:noFill/>
          <a:ln w="25400">
            <a:solidFill>
              <a:schemeClr val="bg1"/>
            </a:solidFill>
            <a:prstDash val="dot"/>
            <a:round/>
            <a:headEnd/>
            <a:tailEnd/>
          </a:ln>
          <a:effectLst>
            <a:outerShdw blurRad="63500" dist="20000" dir="5400000" rotWithShape="0">
              <a:srgbClr val="000000">
                <a:alpha val="37999"/>
              </a:srgbClr>
            </a:outerShdw>
          </a:effectLst>
          <a:extLst/>
        </p:spPr>
      </p:cxnSp>
      <p:pic>
        <p:nvPicPr>
          <p:cNvPr id="2054" name="Picture 1" descr="TAB_allwhite.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288"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12750" y="1556792"/>
            <a:ext cx="6895554" cy="1015663"/>
          </a:xfrm>
          <a:prstGeom prst="rect">
            <a:avLst/>
          </a:prstGeom>
          <a:noFill/>
        </p:spPr>
        <p:txBody>
          <a:bodyPr wrap="square" rtlCol="0">
            <a:spAutoFit/>
          </a:bodyPr>
          <a:lstStyle/>
          <a:p>
            <a:r>
              <a:rPr lang="en-GB" sz="3000" dirty="0" smtClean="0">
                <a:solidFill>
                  <a:schemeClr val="bg1"/>
                </a:solidFill>
              </a:rPr>
              <a:t>Why Humans Should Concern AIs Future-from the perspective of patent law</a:t>
            </a:r>
          </a:p>
        </p:txBody>
      </p:sp>
    </p:spTree>
    <p:extLst>
      <p:ext uri="{BB962C8B-B14F-4D97-AF65-F5344CB8AC3E}">
        <p14:creationId xmlns:p14="http://schemas.microsoft.com/office/powerpoint/2010/main" val="22037446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TAB_col_white_background.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523875" y="1268760"/>
            <a:ext cx="8296597" cy="4524315"/>
          </a:xfrm>
          <a:prstGeom prst="rect">
            <a:avLst/>
          </a:prstGeom>
          <a:noFill/>
        </p:spPr>
        <p:txBody>
          <a:bodyPr wrap="square" rtlCol="0">
            <a:spAutoFit/>
          </a:bodyPr>
          <a:lstStyle/>
          <a:p>
            <a:r>
              <a:rPr lang="en-US" sz="2400" b="1" dirty="0" smtClean="0"/>
              <a:t>Why</a:t>
            </a:r>
            <a:r>
              <a:rPr lang="en-US" sz="2400" b="1" dirty="0"/>
              <a:t> </a:t>
            </a:r>
            <a:r>
              <a:rPr lang="en-US" sz="2400" b="1" dirty="0" smtClean="0"/>
              <a:t>human will lose control</a:t>
            </a:r>
          </a:p>
          <a:p>
            <a:endParaRPr lang="en-US" sz="2400" dirty="0" smtClean="0"/>
          </a:p>
          <a:p>
            <a:r>
              <a:rPr lang="en-US" sz="2400" dirty="0" smtClean="0"/>
              <a:t>Conditions of patent protection will be extremely demanding for humans.</a:t>
            </a:r>
          </a:p>
          <a:p>
            <a:endParaRPr lang="en-US" sz="2400" dirty="0"/>
          </a:p>
          <a:p>
            <a:r>
              <a:rPr lang="en-US" sz="2400" dirty="0" smtClean="0"/>
              <a:t>Three conditions for patent protection</a:t>
            </a:r>
          </a:p>
          <a:p>
            <a:pPr marL="457200" indent="-457200">
              <a:buAutoNum type="arabicPeriod"/>
            </a:pPr>
            <a:r>
              <a:rPr lang="en-US" sz="2400" dirty="0" smtClean="0"/>
              <a:t>Novelty</a:t>
            </a:r>
          </a:p>
          <a:p>
            <a:pPr marL="457200" indent="-457200">
              <a:buAutoNum type="arabicPeriod"/>
            </a:pPr>
            <a:r>
              <a:rPr lang="en-US" sz="2400" dirty="0" smtClean="0"/>
              <a:t>Non-obviousness</a:t>
            </a:r>
            <a:endParaRPr lang="en-US" sz="2400" dirty="0"/>
          </a:p>
          <a:p>
            <a:pPr marL="457200" indent="-457200">
              <a:buAutoNum type="arabicPeriod"/>
            </a:pPr>
            <a:r>
              <a:rPr lang="en-US" sz="2400" dirty="0" smtClean="0"/>
              <a:t>Industrial Application</a:t>
            </a:r>
          </a:p>
          <a:p>
            <a:endParaRPr lang="en-US" sz="2400" dirty="0"/>
          </a:p>
          <a:p>
            <a:r>
              <a:rPr lang="en-US" sz="2400" smtClean="0"/>
              <a:t>A </a:t>
            </a:r>
            <a:r>
              <a:rPr lang="en-US" sz="2400" dirty="0" smtClean="0"/>
              <a:t>notional person-PHOSIAs is used in measuring the </a:t>
            </a:r>
            <a:r>
              <a:rPr lang="en-US" sz="2400" dirty="0" err="1" smtClean="0"/>
              <a:t>nonobviousness</a:t>
            </a:r>
            <a:r>
              <a:rPr lang="en-US" sz="2400" dirty="0" smtClean="0"/>
              <a:t> of an invention. </a:t>
            </a:r>
            <a:endParaRPr lang="en-US" sz="2400" dirty="0"/>
          </a:p>
        </p:txBody>
      </p:sp>
    </p:spTree>
    <p:extLst>
      <p:ext uri="{BB962C8B-B14F-4D97-AF65-F5344CB8AC3E}">
        <p14:creationId xmlns:p14="http://schemas.microsoft.com/office/powerpoint/2010/main" val="78226349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23875" y="1220788"/>
            <a:ext cx="7000453" cy="461665"/>
          </a:xfrm>
          <a:prstGeom prst="rect">
            <a:avLst/>
          </a:prstGeom>
          <a:noFill/>
        </p:spPr>
        <p:txBody>
          <a:bodyPr wrap="square" rtlCol="0">
            <a:spAutoFit/>
          </a:bodyPr>
          <a:lstStyle/>
          <a:p>
            <a:r>
              <a:rPr lang="en-US" sz="2400" b="1" dirty="0"/>
              <a:t>What is PHOSIAs</a:t>
            </a:r>
            <a:r>
              <a:rPr lang="en-US" sz="2400" b="1" dirty="0" smtClean="0"/>
              <a:t>?</a:t>
            </a:r>
            <a:endParaRPr lang="en-GB" sz="2400" dirty="0"/>
          </a:p>
        </p:txBody>
      </p:sp>
      <p:sp>
        <p:nvSpPr>
          <p:cNvPr id="5" name="TextBox 4"/>
          <p:cNvSpPr txBox="1"/>
          <p:nvPr/>
        </p:nvSpPr>
        <p:spPr>
          <a:xfrm>
            <a:off x="611560" y="1916831"/>
            <a:ext cx="8280920" cy="4524315"/>
          </a:xfrm>
          <a:prstGeom prst="rect">
            <a:avLst/>
          </a:prstGeom>
          <a:noFill/>
        </p:spPr>
        <p:txBody>
          <a:bodyPr wrap="square" rtlCol="0">
            <a:spAutoFit/>
          </a:bodyPr>
          <a:lstStyle/>
          <a:p>
            <a:pPr marL="342900" lvl="0" indent="-342900">
              <a:buAutoNum type="arabicParenBoth"/>
            </a:pPr>
            <a:r>
              <a:rPr lang="en-US" dirty="0" smtClean="0"/>
              <a:t>It </a:t>
            </a:r>
            <a:r>
              <a:rPr lang="en-US" dirty="0"/>
              <a:t>is an artificial/ hypothetical addressee. </a:t>
            </a:r>
            <a:endParaRPr lang="en-US" dirty="0" smtClean="0"/>
          </a:p>
          <a:p>
            <a:pPr marL="342900" lvl="0" indent="-342900">
              <a:buAutoNum type="arabicParenBoth"/>
            </a:pPr>
            <a:endParaRPr lang="en-GB" dirty="0"/>
          </a:p>
          <a:p>
            <a:pPr lvl="0"/>
            <a:r>
              <a:rPr lang="en-US" dirty="0" smtClean="0"/>
              <a:t>(2) It </a:t>
            </a:r>
            <a:r>
              <a:rPr lang="en-US" dirty="0"/>
              <a:t>is the notional person skilled in the relevant arts</a:t>
            </a:r>
            <a:r>
              <a:rPr lang="en-US" dirty="0" smtClean="0"/>
              <a:t>.</a:t>
            </a:r>
          </a:p>
          <a:p>
            <a:pPr lvl="0"/>
            <a:endParaRPr lang="en-GB" dirty="0"/>
          </a:p>
          <a:p>
            <a:pPr lvl="0"/>
            <a:r>
              <a:rPr lang="en-US" dirty="0" smtClean="0"/>
              <a:t>(3) This </a:t>
            </a:r>
            <a:r>
              <a:rPr lang="en-US" dirty="0"/>
              <a:t>person possesses the ordinary skills and knowledge in these relevant fields (general common knowledge).</a:t>
            </a:r>
            <a:endParaRPr lang="en-GB" dirty="0"/>
          </a:p>
          <a:p>
            <a:endParaRPr lang="en-US" dirty="0" smtClean="0"/>
          </a:p>
          <a:p>
            <a:r>
              <a:rPr lang="en-US" b="1" dirty="0" smtClean="0"/>
              <a:t>Characteristics of PHOSIAs </a:t>
            </a:r>
          </a:p>
          <a:p>
            <a:r>
              <a:rPr lang="en-US" dirty="0" smtClean="0"/>
              <a:t>Both </a:t>
            </a:r>
            <a:r>
              <a:rPr lang="en-US" dirty="0"/>
              <a:t>the US and UK court decisions show this hypothetical addressee. </a:t>
            </a:r>
            <a:endParaRPr lang="en-GB" dirty="0"/>
          </a:p>
          <a:p>
            <a:pPr lvl="0"/>
            <a:r>
              <a:rPr lang="en-US" dirty="0" smtClean="0"/>
              <a:t>(1)It </a:t>
            </a:r>
            <a:r>
              <a:rPr lang="en-US" dirty="0"/>
              <a:t>is a person of ordinary skills or a nerd. </a:t>
            </a:r>
            <a:endParaRPr lang="en-GB" dirty="0"/>
          </a:p>
          <a:p>
            <a:pPr lvl="0"/>
            <a:r>
              <a:rPr lang="en-US" dirty="0" smtClean="0"/>
              <a:t>(2)It </a:t>
            </a:r>
            <a:r>
              <a:rPr lang="en-US" dirty="0"/>
              <a:t>should not be an automation or android. </a:t>
            </a:r>
            <a:endParaRPr lang="en-GB" dirty="0"/>
          </a:p>
          <a:p>
            <a:pPr lvl="0"/>
            <a:r>
              <a:rPr lang="en-US" dirty="0" smtClean="0"/>
              <a:t>(3) It </a:t>
            </a:r>
            <a:r>
              <a:rPr lang="en-US" dirty="0"/>
              <a:t>could be a person or a multi-disciplinary team</a:t>
            </a:r>
            <a:r>
              <a:rPr lang="en-US" dirty="0" smtClean="0"/>
              <a:t>.</a:t>
            </a:r>
          </a:p>
          <a:p>
            <a:pPr lvl="0"/>
            <a:endParaRPr lang="en-GB" dirty="0"/>
          </a:p>
          <a:p>
            <a:r>
              <a:rPr lang="en-GB" sz="1200" dirty="0"/>
              <a:t>The US Court decision, KSR v Teleflex 550 US 398, 421 (USSC 2007).</a:t>
            </a:r>
          </a:p>
          <a:p>
            <a:r>
              <a:rPr lang="en-GB" sz="1200" dirty="0"/>
              <a:t>The UK Court decision, </a:t>
            </a:r>
            <a:r>
              <a:rPr lang="en-US" sz="1200" dirty="0" err="1"/>
              <a:t>Rockwater</a:t>
            </a:r>
            <a:r>
              <a:rPr lang="en-US" sz="1200" dirty="0"/>
              <a:t> v </a:t>
            </a:r>
            <a:r>
              <a:rPr lang="en-US" sz="1200" dirty="0" err="1"/>
              <a:t>Technip</a:t>
            </a:r>
            <a:r>
              <a:rPr lang="en-US" sz="1200" dirty="0"/>
              <a:t> France [2004] EWCA (</a:t>
            </a:r>
            <a:r>
              <a:rPr lang="en-US" sz="1200" dirty="0" err="1"/>
              <a:t>Civ</a:t>
            </a:r>
            <a:r>
              <a:rPr lang="en-US" sz="1200" dirty="0"/>
              <a:t>) 381 (LJ Jacob); </a:t>
            </a:r>
            <a:r>
              <a:rPr lang="en-US" sz="1200" dirty="0" err="1"/>
              <a:t>Medmmune</a:t>
            </a:r>
            <a:r>
              <a:rPr lang="en-US" sz="1200" dirty="0"/>
              <a:t> v Novartis Pharmaceuticals [2012] EWCA </a:t>
            </a:r>
            <a:r>
              <a:rPr lang="en-US" sz="1200" dirty="0" err="1"/>
              <a:t>Civ</a:t>
            </a:r>
            <a:r>
              <a:rPr lang="en-US" sz="1200" dirty="0"/>
              <a:t> 1234</a:t>
            </a:r>
            <a:endParaRPr lang="en-GB" sz="1200" dirty="0"/>
          </a:p>
          <a:p>
            <a:endParaRPr lang="en-GB" dirty="0"/>
          </a:p>
        </p:txBody>
      </p:sp>
    </p:spTree>
    <p:extLst>
      <p:ext uri="{BB962C8B-B14F-4D97-AF65-F5344CB8AC3E}">
        <p14:creationId xmlns:p14="http://schemas.microsoft.com/office/powerpoint/2010/main" val="22851051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23875" y="1220788"/>
            <a:ext cx="7000453" cy="461665"/>
          </a:xfrm>
          <a:prstGeom prst="rect">
            <a:avLst/>
          </a:prstGeom>
          <a:noFill/>
        </p:spPr>
        <p:txBody>
          <a:bodyPr wrap="square" rtlCol="0">
            <a:spAutoFit/>
          </a:bodyPr>
          <a:lstStyle/>
          <a:p>
            <a:r>
              <a:rPr lang="en-US" sz="2400" b="1" dirty="0" smtClean="0"/>
              <a:t>Identify CGK</a:t>
            </a:r>
            <a:endParaRPr lang="en-GB" sz="2400" dirty="0"/>
          </a:p>
        </p:txBody>
      </p:sp>
      <p:sp>
        <p:nvSpPr>
          <p:cNvPr id="5" name="TextBox 4"/>
          <p:cNvSpPr txBox="1"/>
          <p:nvPr/>
        </p:nvSpPr>
        <p:spPr>
          <a:xfrm>
            <a:off x="611560" y="1916831"/>
            <a:ext cx="8280920" cy="1754326"/>
          </a:xfrm>
          <a:prstGeom prst="rect">
            <a:avLst/>
          </a:prstGeom>
          <a:noFill/>
        </p:spPr>
        <p:txBody>
          <a:bodyPr wrap="square" rtlCol="0">
            <a:spAutoFit/>
          </a:bodyPr>
          <a:lstStyle/>
          <a:p>
            <a:r>
              <a:rPr lang="en-US" dirty="0"/>
              <a:t>“materials the notional man memorized and has at the front of his mind” but also “all that material in the field he is working in which he knows exists, which he would refer to as a matter of course if he cannot remember it and which he understands is generally regarded as sufficiently reliable to use as a foundation for further work or to help understand the pleaded prior art</a:t>
            </a:r>
            <a:r>
              <a:rPr lang="en-US" dirty="0" smtClean="0"/>
              <a:t>”. </a:t>
            </a:r>
          </a:p>
          <a:p>
            <a:r>
              <a:rPr lang="en-US" dirty="0"/>
              <a:t> </a:t>
            </a:r>
            <a:r>
              <a:rPr lang="en-US" dirty="0" smtClean="0"/>
              <a:t>                                         </a:t>
            </a:r>
            <a:r>
              <a:rPr lang="en-US" sz="1600" dirty="0" smtClean="0"/>
              <a:t>–Raychem’s Patent [1998] RPC 31 at 40 (Per </a:t>
            </a:r>
            <a:r>
              <a:rPr lang="en-US" sz="1600" dirty="0" err="1" smtClean="0"/>
              <a:t>Laddie</a:t>
            </a:r>
            <a:r>
              <a:rPr lang="en-US" sz="1600" dirty="0" smtClean="0"/>
              <a:t> J) (UK Patent Court)</a:t>
            </a:r>
            <a:endParaRPr lang="en-GB" sz="1600" dirty="0"/>
          </a:p>
        </p:txBody>
      </p:sp>
      <p:sp>
        <p:nvSpPr>
          <p:cNvPr id="3" name="TextBox 2"/>
          <p:cNvSpPr txBox="1"/>
          <p:nvPr/>
        </p:nvSpPr>
        <p:spPr>
          <a:xfrm>
            <a:off x="611560" y="3861048"/>
            <a:ext cx="8280920" cy="1969770"/>
          </a:xfrm>
          <a:prstGeom prst="rect">
            <a:avLst/>
          </a:prstGeom>
          <a:noFill/>
        </p:spPr>
        <p:txBody>
          <a:bodyPr wrap="square" rtlCol="0">
            <a:spAutoFit/>
          </a:bodyPr>
          <a:lstStyle/>
          <a:p>
            <a:pPr lvl="0"/>
            <a:r>
              <a:rPr lang="en-GB" dirty="0" smtClean="0"/>
              <a:t>“(1) Picking </a:t>
            </a:r>
            <a:r>
              <a:rPr lang="en-GB" dirty="0"/>
              <a:t>an adequate reference book (handbook, encyclopaedia, etc.) from the bookshelf in the library,</a:t>
            </a:r>
          </a:p>
          <a:p>
            <a:pPr lvl="0"/>
            <a:r>
              <a:rPr lang="en-GB" dirty="0" smtClean="0"/>
              <a:t>(2) Identifying </a:t>
            </a:r>
            <a:r>
              <a:rPr lang="en-GB" dirty="0"/>
              <a:t>the appropriate section without this requiring any significant effort, and</a:t>
            </a:r>
          </a:p>
          <a:p>
            <a:pPr lvl="0"/>
            <a:r>
              <a:rPr lang="en-GB" dirty="0" smtClean="0"/>
              <a:t>(3) Getting </a:t>
            </a:r>
            <a:r>
              <a:rPr lang="en-GB" dirty="0"/>
              <a:t>the correct information or unambiguous data that can be used without further research work</a:t>
            </a:r>
            <a:r>
              <a:rPr lang="en-GB" dirty="0" smtClean="0"/>
              <a:t>.”</a:t>
            </a:r>
          </a:p>
          <a:p>
            <a:pPr lvl="0"/>
            <a:r>
              <a:rPr lang="en-GB" sz="1600" dirty="0" smtClean="0"/>
              <a:t>                                                  -‘</a:t>
            </a:r>
            <a:r>
              <a:rPr lang="en-GB" sz="1600" dirty="0"/>
              <a:t>Case Law of the Boards of Appeal: 1.6 Common General Knowledge’ &lt;</a:t>
            </a:r>
            <a:r>
              <a:rPr lang="en-GB" sz="1600" u="sng" dirty="0">
                <a:hlinkClick r:id="rId4"/>
              </a:rPr>
              <a:t>http://www.epo.org/law-practice/legal-texts/html/caselaw/2013/e/clr_i_c_1_6_1.htm</a:t>
            </a:r>
            <a:r>
              <a:rPr lang="en-GB" sz="1600" dirty="0"/>
              <a:t>&gt; </a:t>
            </a:r>
          </a:p>
        </p:txBody>
      </p:sp>
    </p:spTree>
    <p:extLst>
      <p:ext uri="{BB962C8B-B14F-4D97-AF65-F5344CB8AC3E}">
        <p14:creationId xmlns:p14="http://schemas.microsoft.com/office/powerpoint/2010/main" val="14679497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523875" y="1220788"/>
            <a:ext cx="8296597" cy="369332"/>
          </a:xfrm>
          <a:prstGeom prst="rect">
            <a:avLst/>
          </a:prstGeom>
          <a:noFill/>
        </p:spPr>
        <p:txBody>
          <a:bodyPr wrap="square" rtlCol="0">
            <a:spAutoFit/>
          </a:bodyPr>
          <a:lstStyle/>
          <a:p>
            <a:r>
              <a:rPr lang="en-GB" b="1" dirty="0" smtClean="0"/>
              <a:t>Current assumption of hypothetical addressee is challenged</a:t>
            </a:r>
            <a:endParaRPr lang="en-GB" b="1" dirty="0"/>
          </a:p>
        </p:txBody>
      </p:sp>
      <p:sp>
        <p:nvSpPr>
          <p:cNvPr id="6" name="TextBox 5"/>
          <p:cNvSpPr txBox="1"/>
          <p:nvPr/>
        </p:nvSpPr>
        <p:spPr>
          <a:xfrm>
            <a:off x="611560" y="1590120"/>
            <a:ext cx="7776864" cy="1200329"/>
          </a:xfrm>
          <a:prstGeom prst="rect">
            <a:avLst/>
          </a:prstGeom>
          <a:noFill/>
        </p:spPr>
        <p:txBody>
          <a:bodyPr wrap="square" rtlCol="0">
            <a:spAutoFit/>
          </a:bodyPr>
          <a:lstStyle/>
          <a:p>
            <a:pPr marL="342900" indent="-342900">
              <a:buAutoNum type="arabicParenBoth"/>
            </a:pPr>
            <a:r>
              <a:rPr lang="en-GB" dirty="0" smtClean="0"/>
              <a:t>Common General Knowledge should include all available information on the internet given AIs’ high information process capability. Example: Watson.</a:t>
            </a:r>
          </a:p>
          <a:p>
            <a:pPr marL="342900" indent="-342900">
              <a:buAutoNum type="arabicParenBoth"/>
            </a:pPr>
            <a:r>
              <a:rPr lang="en-GB" dirty="0" smtClean="0"/>
              <a:t>PHOSIAs should be a multi-disciplinary team that </a:t>
            </a:r>
            <a:r>
              <a:rPr lang="en-US" dirty="0"/>
              <a:t>covers almost all fields of arts as far as they are available on the internet.</a:t>
            </a:r>
            <a:endParaRPr lang="en-GB" dirty="0"/>
          </a:p>
        </p:txBody>
      </p:sp>
      <p:sp>
        <p:nvSpPr>
          <p:cNvPr id="7" name="TextBox 6"/>
          <p:cNvSpPr txBox="1"/>
          <p:nvPr/>
        </p:nvSpPr>
        <p:spPr>
          <a:xfrm>
            <a:off x="611560" y="3140968"/>
            <a:ext cx="7776864" cy="2308324"/>
          </a:xfrm>
          <a:prstGeom prst="rect">
            <a:avLst/>
          </a:prstGeom>
          <a:noFill/>
        </p:spPr>
        <p:txBody>
          <a:bodyPr wrap="square" rtlCol="0">
            <a:spAutoFit/>
          </a:bodyPr>
          <a:lstStyle/>
          <a:p>
            <a:r>
              <a:rPr lang="en-GB" b="1" dirty="0" smtClean="0"/>
              <a:t>Results:</a:t>
            </a:r>
          </a:p>
          <a:p>
            <a:pPr marL="342900" indent="-342900">
              <a:buAutoNum type="arabicParenBoth"/>
            </a:pPr>
            <a:r>
              <a:rPr lang="en-US" dirty="0" smtClean="0"/>
              <a:t>It </a:t>
            </a:r>
            <a:r>
              <a:rPr lang="en-US" dirty="0"/>
              <a:t>becomes more difficult for an invention to overcome non-obviousness condition since the higher threshold of requirement of non-obviousness. </a:t>
            </a:r>
            <a:endParaRPr lang="en-US" dirty="0" smtClean="0"/>
          </a:p>
          <a:p>
            <a:pPr marL="342900" indent="-342900">
              <a:buAutoNum type="arabicParenBoth"/>
            </a:pPr>
            <a:r>
              <a:rPr lang="en-US" dirty="0"/>
              <a:t>It is also difficult and unreasonable for humans in the position to measure the non-obviousness of an invention</a:t>
            </a:r>
            <a:r>
              <a:rPr lang="en-US" dirty="0" smtClean="0"/>
              <a:t>.</a:t>
            </a:r>
          </a:p>
          <a:p>
            <a:endParaRPr lang="en-US" dirty="0"/>
          </a:p>
          <a:p>
            <a:r>
              <a:rPr lang="en-US" dirty="0" smtClean="0"/>
              <a:t>Either way will impede scientific progress of human society.</a:t>
            </a:r>
          </a:p>
          <a:p>
            <a:endParaRPr lang="en-US" dirty="0" smtClean="0"/>
          </a:p>
        </p:txBody>
      </p:sp>
    </p:spTree>
    <p:extLst>
      <p:ext uri="{BB962C8B-B14F-4D97-AF65-F5344CB8AC3E}">
        <p14:creationId xmlns:p14="http://schemas.microsoft.com/office/powerpoint/2010/main" val="181103875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TAB_col_white_background.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523875" y="1412776"/>
            <a:ext cx="8008565" cy="369332"/>
          </a:xfrm>
          <a:prstGeom prst="rect">
            <a:avLst/>
          </a:prstGeom>
          <a:noFill/>
        </p:spPr>
        <p:txBody>
          <a:bodyPr wrap="square" rtlCol="0">
            <a:spAutoFit/>
          </a:bodyPr>
          <a:lstStyle/>
          <a:p>
            <a:r>
              <a:rPr lang="en-US" b="1" dirty="0" smtClean="0"/>
              <a:t>The Second Scenario</a:t>
            </a:r>
            <a:endParaRPr lang="en-US" b="1" dirty="0"/>
          </a:p>
        </p:txBody>
      </p:sp>
      <p:sp>
        <p:nvSpPr>
          <p:cNvPr id="3" name="TextBox 2"/>
          <p:cNvSpPr txBox="1"/>
          <p:nvPr/>
        </p:nvSpPr>
        <p:spPr>
          <a:xfrm>
            <a:off x="683568" y="1988840"/>
            <a:ext cx="7920880" cy="1477328"/>
          </a:xfrm>
          <a:prstGeom prst="rect">
            <a:avLst/>
          </a:prstGeom>
          <a:noFill/>
        </p:spPr>
        <p:txBody>
          <a:bodyPr wrap="square" rtlCol="0">
            <a:spAutoFit/>
          </a:bodyPr>
          <a:lstStyle/>
          <a:p>
            <a:pPr marL="342900" indent="-342900">
              <a:buAutoNum type="arabicPeriod"/>
            </a:pPr>
            <a:r>
              <a:rPr lang="en-US" dirty="0" smtClean="0"/>
              <a:t>Humans cannot be patentee since they have done nothing except giving an ultimate order</a:t>
            </a:r>
          </a:p>
          <a:p>
            <a:pPr marL="342900" indent="-342900">
              <a:buAutoNum type="arabicPeriod"/>
            </a:pPr>
            <a:r>
              <a:rPr lang="en-US" dirty="0" smtClean="0"/>
              <a:t>Humans might not in the position to benefit from the final products, in particular when AIs possess consciousness.</a:t>
            </a:r>
          </a:p>
          <a:p>
            <a:r>
              <a:rPr lang="en-US" dirty="0" smtClean="0"/>
              <a:t>Please think about the relationship between humans and animals </a:t>
            </a:r>
            <a:endParaRPr lang="en-US" dirty="0"/>
          </a:p>
        </p:txBody>
      </p:sp>
    </p:spTree>
    <p:extLst>
      <p:ext uri="{BB962C8B-B14F-4D97-AF65-F5344CB8AC3E}">
        <p14:creationId xmlns:p14="http://schemas.microsoft.com/office/powerpoint/2010/main" val="250895172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23875" y="1220788"/>
            <a:ext cx="8152581" cy="3970318"/>
          </a:xfrm>
          <a:prstGeom prst="rect">
            <a:avLst/>
          </a:prstGeom>
          <a:noFill/>
        </p:spPr>
        <p:txBody>
          <a:bodyPr wrap="square" rtlCol="0">
            <a:spAutoFit/>
          </a:bodyPr>
          <a:lstStyle/>
          <a:p>
            <a:r>
              <a:rPr lang="en-GB" b="1" dirty="0" smtClean="0"/>
              <a:t>Solution: </a:t>
            </a:r>
          </a:p>
          <a:p>
            <a:endParaRPr lang="en-GB" dirty="0"/>
          </a:p>
          <a:p>
            <a:r>
              <a:rPr lang="en-GB" dirty="0" smtClean="0"/>
              <a:t>Maintaining the dynamic equilibrium between humans and AIs by developing technologies to improve humans’ overall capabilities. </a:t>
            </a:r>
          </a:p>
          <a:p>
            <a:endParaRPr lang="en-GB" dirty="0"/>
          </a:p>
          <a:p>
            <a:r>
              <a:rPr lang="en-GB" dirty="0" smtClean="0"/>
              <a:t>Advantages of this solution:</a:t>
            </a:r>
          </a:p>
          <a:p>
            <a:pPr marL="285750" indent="-285750">
              <a:buFont typeface="Arial" panose="020B0604020202020204" pitchFamily="34" charset="0"/>
              <a:buChar char="•"/>
            </a:pPr>
            <a:r>
              <a:rPr lang="en-GB" dirty="0" smtClean="0"/>
              <a:t>Patent system will still be useful:</a:t>
            </a:r>
          </a:p>
          <a:p>
            <a:pPr marL="742950" lvl="1" indent="-285750">
              <a:buFont typeface="Arial" panose="020B0604020202020204" pitchFamily="34" charset="0"/>
              <a:buChar char="•"/>
            </a:pPr>
            <a:r>
              <a:rPr lang="en-GB" dirty="0" smtClean="0"/>
              <a:t>Humans are able to do the same work as AIs if they possess the same level of information process capabilities. (Cyborg)</a:t>
            </a:r>
          </a:p>
          <a:p>
            <a:pPr marL="742950" lvl="1" indent="-285750">
              <a:buFont typeface="Arial" panose="020B0604020202020204" pitchFamily="34" charset="0"/>
              <a:buChar char="•"/>
            </a:pPr>
            <a:r>
              <a:rPr lang="en-GB" dirty="0" smtClean="0"/>
              <a:t> AI-created invention will not beyond the humans’ comprehension. Humans can still be in the position to measure inventions.</a:t>
            </a:r>
          </a:p>
          <a:p>
            <a:pPr marL="285750" indent="-285750">
              <a:buFont typeface="Arial" panose="020B0604020202020204" pitchFamily="34" charset="0"/>
              <a:buChar char="•"/>
            </a:pPr>
            <a:r>
              <a:rPr lang="en-GB" dirty="0" smtClean="0"/>
              <a:t>AIs can be given higher level of discretion as far as human still control their development.</a:t>
            </a:r>
            <a:endParaRPr lang="en-GB" dirty="0"/>
          </a:p>
          <a:p>
            <a:r>
              <a:rPr lang="en-GB" dirty="0" smtClean="0"/>
              <a:t> </a:t>
            </a:r>
          </a:p>
        </p:txBody>
      </p:sp>
    </p:spTree>
    <p:extLst>
      <p:ext uri="{BB962C8B-B14F-4D97-AF65-F5344CB8AC3E}">
        <p14:creationId xmlns:p14="http://schemas.microsoft.com/office/powerpoint/2010/main" val="7585660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23875" y="1220788"/>
            <a:ext cx="8152581" cy="369332"/>
          </a:xfrm>
          <a:prstGeom prst="rect">
            <a:avLst/>
          </a:prstGeom>
          <a:noFill/>
        </p:spPr>
        <p:txBody>
          <a:bodyPr wrap="square" rtlCol="0">
            <a:spAutoFit/>
          </a:bodyPr>
          <a:lstStyle/>
          <a:p>
            <a:r>
              <a:rPr lang="en-GB" dirty="0" smtClean="0"/>
              <a:t> </a:t>
            </a:r>
          </a:p>
        </p:txBody>
      </p:sp>
      <p:sp>
        <p:nvSpPr>
          <p:cNvPr id="3" name="TextBox 2"/>
          <p:cNvSpPr txBox="1"/>
          <p:nvPr/>
        </p:nvSpPr>
        <p:spPr>
          <a:xfrm>
            <a:off x="1187624" y="3379549"/>
            <a:ext cx="7272808" cy="646331"/>
          </a:xfrm>
          <a:prstGeom prst="rect">
            <a:avLst/>
          </a:prstGeom>
          <a:noFill/>
        </p:spPr>
        <p:txBody>
          <a:bodyPr wrap="square" rtlCol="0">
            <a:spAutoFit/>
          </a:bodyPr>
          <a:lstStyle/>
          <a:p>
            <a:pPr algn="ctr"/>
            <a:r>
              <a:rPr lang="en-GB" sz="3600" b="1" dirty="0" smtClean="0"/>
              <a:t>Thank You</a:t>
            </a:r>
            <a:endParaRPr lang="en-GB" sz="3600" b="1" dirty="0"/>
          </a:p>
        </p:txBody>
      </p:sp>
    </p:spTree>
    <p:extLst>
      <p:ext uri="{BB962C8B-B14F-4D97-AF65-F5344CB8AC3E}">
        <p14:creationId xmlns:p14="http://schemas.microsoft.com/office/powerpoint/2010/main" val="145653188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ChangeArrowheads="1"/>
          </p:cNvSpPr>
          <p:nvPr/>
        </p:nvSpPr>
        <p:spPr bwMode="auto">
          <a:xfrm>
            <a:off x="323528" y="1236663"/>
            <a:ext cx="7254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GB" altLang="en-US" sz="2400" b="1" dirty="0" smtClean="0"/>
              <a:t>Present Trend of AI Development</a:t>
            </a:r>
            <a:endParaRPr lang="en-US" altLang="en-US" sz="2400" dirty="0"/>
          </a:p>
        </p:txBody>
      </p:sp>
      <p:sp>
        <p:nvSpPr>
          <p:cNvPr id="3075" name="Rectangle 7"/>
          <p:cNvSpPr>
            <a:spLocks noChangeArrowheads="1"/>
          </p:cNvSpPr>
          <p:nvPr/>
        </p:nvSpPr>
        <p:spPr bwMode="auto">
          <a:xfrm>
            <a:off x="406400" y="1844824"/>
            <a:ext cx="7261225" cy="64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GB" altLang="en-US" sz="1800" dirty="0" smtClean="0">
                <a:latin typeface="+mn-lt"/>
                <a:cs typeface="Arial" pitchFamily="34" charset="0"/>
              </a:rPr>
              <a:t>AIs are built to mirror same learning process that human have. They are taught to observe, interpret, evaluate, and make decision as humans.</a:t>
            </a:r>
          </a:p>
          <a:p>
            <a:pPr eaLnBrk="1" hangingPunct="1">
              <a:spcBef>
                <a:spcPct val="0"/>
              </a:spcBef>
              <a:buNone/>
            </a:pPr>
            <a:endParaRPr lang="en-GB" altLang="en-US" sz="1800" dirty="0">
              <a:latin typeface="+mn-lt"/>
              <a:cs typeface="Arial" pitchFamily="34" charset="0"/>
            </a:endParaRPr>
          </a:p>
          <a:p>
            <a:pPr eaLnBrk="1" hangingPunct="1">
              <a:spcBef>
                <a:spcPct val="0"/>
              </a:spcBef>
              <a:buNone/>
            </a:pPr>
            <a:r>
              <a:rPr lang="en-GB" altLang="en-US" sz="1800" dirty="0" smtClean="0">
                <a:latin typeface="+mn-lt"/>
                <a:cs typeface="Arial" pitchFamily="34" charset="0"/>
              </a:rPr>
              <a:t>In other words, they are left with higher degree of discretion.</a:t>
            </a:r>
          </a:p>
          <a:p>
            <a:pPr eaLnBrk="1" hangingPunct="1">
              <a:spcBef>
                <a:spcPct val="0"/>
              </a:spcBef>
              <a:buNone/>
            </a:pPr>
            <a:endParaRPr lang="en-GB" altLang="en-US" sz="1800" dirty="0">
              <a:latin typeface="+mn-lt"/>
              <a:cs typeface="Arial" pitchFamily="34" charset="0"/>
            </a:endParaRPr>
          </a:p>
          <a:p>
            <a:pPr eaLnBrk="1" hangingPunct="1">
              <a:spcBef>
                <a:spcPct val="0"/>
              </a:spcBef>
              <a:buNone/>
            </a:pPr>
            <a:r>
              <a:rPr lang="en-GB" altLang="en-US" sz="1800" dirty="0" smtClean="0">
                <a:latin typeface="+mn-lt"/>
                <a:cs typeface="Arial" pitchFamily="34" charset="0"/>
              </a:rPr>
              <a:t>This implies that the function of humans in research or product development will be limited to test the outcomes and input data to AIs.</a:t>
            </a:r>
          </a:p>
          <a:p>
            <a:pPr eaLnBrk="1" hangingPunct="1">
              <a:spcBef>
                <a:spcPct val="0"/>
              </a:spcBef>
              <a:buNone/>
            </a:pPr>
            <a:endParaRPr lang="en-GB" altLang="en-US" sz="1800" dirty="0">
              <a:latin typeface="+mn-lt"/>
              <a:cs typeface="Arial" pitchFamily="34" charset="0"/>
            </a:endParaRPr>
          </a:p>
          <a:p>
            <a:pPr eaLnBrk="1" hangingPunct="1">
              <a:spcBef>
                <a:spcPct val="0"/>
              </a:spcBef>
              <a:buNone/>
            </a:pPr>
            <a:r>
              <a:rPr lang="en-GB" altLang="en-US" sz="1800" dirty="0" smtClean="0">
                <a:latin typeface="+mn-lt"/>
                <a:cs typeface="Arial" pitchFamily="34" charset="0"/>
              </a:rPr>
              <a:t>Examples: </a:t>
            </a:r>
          </a:p>
          <a:p>
            <a:pPr eaLnBrk="1" hangingPunct="1">
              <a:spcBef>
                <a:spcPct val="0"/>
              </a:spcBef>
              <a:buNone/>
            </a:pPr>
            <a:r>
              <a:rPr lang="en-GB" altLang="en-US" sz="1800" dirty="0" smtClean="0">
                <a:latin typeface="+mn-lt"/>
                <a:cs typeface="Arial" pitchFamily="34" charset="0"/>
              </a:rPr>
              <a:t>(1) Google Self-driving cars</a:t>
            </a:r>
          </a:p>
          <a:p>
            <a:pPr eaLnBrk="1" hangingPunct="1">
              <a:spcBef>
                <a:spcPct val="0"/>
              </a:spcBef>
              <a:buNone/>
            </a:pPr>
            <a:r>
              <a:rPr lang="en-GB" altLang="en-US" sz="1800" dirty="0" smtClean="0">
                <a:latin typeface="+mn-lt"/>
                <a:cs typeface="Arial" pitchFamily="34" charset="0"/>
              </a:rPr>
              <a:t>Technicians have to collect data of street and input it in AIs to support AIs to make decisions in actual world.</a:t>
            </a:r>
          </a:p>
          <a:p>
            <a:pPr eaLnBrk="1" hangingPunct="1">
              <a:spcBef>
                <a:spcPct val="0"/>
              </a:spcBef>
              <a:buNone/>
            </a:pPr>
            <a:r>
              <a:rPr lang="en-GB" altLang="en-US" sz="1800" dirty="0">
                <a:latin typeface="+mn-lt"/>
                <a:cs typeface="Arial" pitchFamily="34" charset="0"/>
              </a:rPr>
              <a:t>(2) IBM Watson System</a:t>
            </a:r>
          </a:p>
          <a:p>
            <a:pPr eaLnBrk="1" hangingPunct="1">
              <a:spcBef>
                <a:spcPct val="0"/>
              </a:spcBef>
              <a:buNone/>
            </a:pPr>
            <a:r>
              <a:rPr lang="en-GB" altLang="en-US" sz="1800" dirty="0" smtClean="0">
                <a:latin typeface="+mn-lt"/>
                <a:cs typeface="Arial" pitchFamily="34" charset="0"/>
              </a:rPr>
              <a:t>Watson is taught to learn like humans rather than being programmed to details.</a:t>
            </a:r>
            <a:endParaRPr lang="en-GB" altLang="en-US" sz="1800" dirty="0">
              <a:latin typeface="+mn-lt"/>
              <a:cs typeface="Arial" pitchFamily="34" charset="0"/>
            </a:endParaRPr>
          </a:p>
          <a:p>
            <a:pPr marL="285750" indent="-285750" eaLnBrk="1" hangingPunct="1">
              <a:spcBef>
                <a:spcPct val="0"/>
              </a:spcBef>
            </a:pPr>
            <a:endParaRPr lang="en-GB" altLang="en-US" sz="1050" dirty="0">
              <a:solidFill>
                <a:srgbClr val="595959"/>
              </a:solidFill>
              <a:latin typeface="+mn-lt"/>
              <a:cs typeface="Arial" pitchFamily="34" charset="0"/>
            </a:endParaRPr>
          </a:p>
          <a:p>
            <a:pPr eaLnBrk="1" hangingPunct="1">
              <a:lnSpc>
                <a:spcPct val="120000"/>
              </a:lnSpc>
              <a:spcBef>
                <a:spcPct val="0"/>
              </a:spcBef>
            </a:pPr>
            <a:endParaRPr lang="en-GB" altLang="en-US" sz="1800" dirty="0">
              <a:solidFill>
                <a:srgbClr val="595959"/>
              </a:solidFill>
              <a:latin typeface="+mn-lt"/>
              <a:cs typeface="Arial" pitchFamily="34" charset="0"/>
            </a:endParaRPr>
          </a:p>
          <a:p>
            <a:pPr eaLnBrk="1" hangingPunct="1">
              <a:lnSpc>
                <a:spcPct val="120000"/>
              </a:lnSpc>
              <a:spcBef>
                <a:spcPct val="0"/>
              </a:spcBef>
            </a:pPr>
            <a:endParaRPr lang="en-GB" altLang="en-US" sz="1400" dirty="0">
              <a:solidFill>
                <a:srgbClr val="595959"/>
              </a:solidFill>
            </a:endParaRPr>
          </a:p>
          <a:p>
            <a:pPr eaLnBrk="1" hangingPunct="1">
              <a:lnSpc>
                <a:spcPct val="120000"/>
              </a:lnSpc>
              <a:spcBef>
                <a:spcPct val="0"/>
              </a:spcBef>
            </a:pPr>
            <a:endParaRPr lang="en-GB" altLang="en-US" sz="1400" dirty="0">
              <a:solidFill>
                <a:srgbClr val="595959"/>
              </a:solidFill>
            </a:endParaRPr>
          </a:p>
          <a:p>
            <a:pPr eaLnBrk="1" hangingPunct="1">
              <a:lnSpc>
                <a:spcPct val="120000"/>
              </a:lnSpc>
              <a:spcBef>
                <a:spcPct val="0"/>
              </a:spcBef>
            </a:pPr>
            <a:endParaRPr lang="en-GB" altLang="en-US" sz="1400" dirty="0">
              <a:solidFill>
                <a:srgbClr val="595959"/>
              </a:solidFill>
            </a:endParaRPr>
          </a:p>
          <a:p>
            <a:pPr eaLnBrk="1" hangingPunct="1">
              <a:lnSpc>
                <a:spcPct val="120000"/>
              </a:lnSpc>
              <a:spcBef>
                <a:spcPct val="0"/>
              </a:spcBef>
            </a:pPr>
            <a:endParaRPr lang="en-GB" altLang="en-US" sz="1400" dirty="0">
              <a:solidFill>
                <a:srgbClr val="595959"/>
              </a:solidFill>
            </a:endParaRPr>
          </a:p>
          <a:p>
            <a:pPr eaLnBrk="1" hangingPunct="1">
              <a:lnSpc>
                <a:spcPct val="120000"/>
              </a:lnSpc>
              <a:spcBef>
                <a:spcPct val="0"/>
              </a:spcBef>
            </a:pPr>
            <a:endParaRPr lang="en-GB" altLang="en-US" sz="1400" dirty="0">
              <a:solidFill>
                <a:srgbClr val="595959"/>
              </a:solidFill>
            </a:endParaRPr>
          </a:p>
          <a:p>
            <a:pPr eaLnBrk="1" hangingPunct="1">
              <a:lnSpc>
                <a:spcPct val="120000"/>
              </a:lnSpc>
              <a:spcBef>
                <a:spcPct val="0"/>
              </a:spcBef>
            </a:pPr>
            <a:endParaRPr lang="en-GB" altLang="en-US" sz="1400" dirty="0">
              <a:solidFill>
                <a:srgbClr val="595959"/>
              </a:solidFill>
            </a:endParaRPr>
          </a:p>
        </p:txBody>
      </p:sp>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51004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94556" y="1335545"/>
            <a:ext cx="7504509" cy="461665"/>
          </a:xfrm>
          <a:prstGeom prst="rect">
            <a:avLst/>
          </a:prstGeom>
          <a:noFill/>
        </p:spPr>
        <p:txBody>
          <a:bodyPr wrap="square" rtlCol="0">
            <a:spAutoFit/>
          </a:bodyPr>
          <a:lstStyle/>
          <a:p>
            <a:r>
              <a:rPr lang="en-GB" sz="2400" b="1" dirty="0" smtClean="0"/>
              <a:t>Leading AI Experts’ Concerns</a:t>
            </a:r>
            <a:endParaRPr lang="en-GB" sz="2400" b="1" dirty="0"/>
          </a:p>
        </p:txBody>
      </p:sp>
      <p:sp>
        <p:nvSpPr>
          <p:cNvPr id="5" name="TextBox 4"/>
          <p:cNvSpPr txBox="1"/>
          <p:nvPr/>
        </p:nvSpPr>
        <p:spPr>
          <a:xfrm>
            <a:off x="611560" y="1844824"/>
            <a:ext cx="8208912" cy="4501232"/>
          </a:xfrm>
          <a:prstGeom prst="rect">
            <a:avLst/>
          </a:prstGeom>
          <a:noFill/>
        </p:spPr>
        <p:txBody>
          <a:bodyPr wrap="square" rtlCol="0">
            <a:spAutoFit/>
          </a:bodyPr>
          <a:lstStyle/>
          <a:p>
            <a:pPr marL="285750" indent="-285750">
              <a:buFont typeface="Arial" panose="020B0604020202020204" pitchFamily="34" charset="0"/>
              <a:buChar char="•"/>
            </a:pPr>
            <a:r>
              <a:rPr lang="en-US" b="1" dirty="0"/>
              <a:t>Nick </a:t>
            </a:r>
            <a:r>
              <a:rPr lang="en-US" b="1" dirty="0" err="1" smtClean="0"/>
              <a:t>Bostrom</a:t>
            </a:r>
            <a:r>
              <a:rPr lang="en-US" b="1" dirty="0" smtClean="0"/>
              <a:t>: </a:t>
            </a:r>
            <a:r>
              <a:rPr lang="en-US" dirty="0"/>
              <a:t>ASI will be developed even humans are not sure whether ASIs will harm </a:t>
            </a:r>
            <a:r>
              <a:rPr lang="en-US" dirty="0" smtClean="0"/>
              <a:t>humanity.</a:t>
            </a:r>
          </a:p>
          <a:p>
            <a:pPr marL="285750" indent="-285750">
              <a:buFont typeface="Arial" panose="020B0604020202020204" pitchFamily="34" charset="0"/>
              <a:buChar char="•"/>
            </a:pPr>
            <a:r>
              <a:rPr lang="en-US" b="1" dirty="0"/>
              <a:t>Steven </a:t>
            </a:r>
            <a:r>
              <a:rPr lang="en-US" b="1" dirty="0" smtClean="0"/>
              <a:t>Hawking: </a:t>
            </a:r>
            <a:r>
              <a:rPr lang="en-US" dirty="0" smtClean="0"/>
              <a:t>“</a:t>
            </a:r>
            <a:r>
              <a:rPr lang="en-US" dirty="0"/>
              <a:t>whereas the short-term of impact of AI depends on who controls it, the long-term impact depends on whether it can be controlled at </a:t>
            </a:r>
            <a:r>
              <a:rPr lang="en-US" dirty="0" smtClean="0"/>
              <a:t>all.”</a:t>
            </a:r>
          </a:p>
          <a:p>
            <a:pPr marL="285750" indent="-285750">
              <a:buFont typeface="Arial" panose="020B0604020202020204" pitchFamily="34" charset="0"/>
              <a:buChar char="•"/>
            </a:pPr>
            <a:r>
              <a:rPr lang="en-US" b="1" dirty="0"/>
              <a:t>Tesla Motors CEO Elon </a:t>
            </a:r>
            <a:r>
              <a:rPr lang="en-US" b="1" dirty="0" smtClean="0"/>
              <a:t>Musk: </a:t>
            </a:r>
            <a:r>
              <a:rPr lang="en-US" dirty="0" smtClean="0"/>
              <a:t>“</a:t>
            </a:r>
            <a:r>
              <a:rPr lang="en-US" dirty="0"/>
              <a:t>one can imagine such technology outsmarting financial markets, out-inventing human researchers, out-manipulating human leaders, and developing weapons we </a:t>
            </a:r>
            <a:r>
              <a:rPr lang="en-US" dirty="0" smtClean="0"/>
              <a:t>cannot </a:t>
            </a:r>
            <a:r>
              <a:rPr lang="en-US" dirty="0"/>
              <a:t>even understand</a:t>
            </a:r>
            <a:r>
              <a:rPr lang="en-US" dirty="0" smtClean="0"/>
              <a:t>.”</a:t>
            </a:r>
          </a:p>
          <a:p>
            <a:pPr marL="285750" indent="-285750">
              <a:buFont typeface="Arial" panose="020B0604020202020204" pitchFamily="34" charset="0"/>
              <a:buChar char="•"/>
            </a:pPr>
            <a:r>
              <a:rPr lang="en-US" b="1" dirty="0" smtClean="0"/>
              <a:t>Sue Blackmore </a:t>
            </a:r>
            <a:r>
              <a:rPr lang="en-US" dirty="0" smtClean="0"/>
              <a:t>even claims that it is too late to give machines ethics.</a:t>
            </a:r>
          </a:p>
          <a:p>
            <a:endParaRPr lang="en-US" b="1" dirty="0"/>
          </a:p>
          <a:p>
            <a:r>
              <a:rPr lang="en-US" dirty="0" smtClean="0"/>
              <a:t>Therefore, many AI experts including the latter twos signed an open letter to protect mankind from machine this year.</a:t>
            </a:r>
          </a:p>
          <a:p>
            <a:r>
              <a:rPr lang="en-US" sz="1050" dirty="0" smtClean="0"/>
              <a:t>Nick </a:t>
            </a:r>
            <a:r>
              <a:rPr lang="en-US" sz="1050" dirty="0" err="1"/>
              <a:t>Statt</a:t>
            </a:r>
            <a:r>
              <a:rPr lang="en-US" sz="1050" dirty="0"/>
              <a:t>, ‘Artificial Intelligence experts sign open letter to protect mankind from machines’ (CNET 11 Jan 2015) &lt;http://www.cnet.com/news/artificial-intelligence-experts-sign-open-letter-to-protect-mankind-from-machines/&gt; access 08 Sep 2015</a:t>
            </a:r>
            <a:r>
              <a:rPr lang="en-US" sz="1050" dirty="0" smtClean="0"/>
              <a:t>.</a:t>
            </a:r>
          </a:p>
          <a:p>
            <a:r>
              <a:rPr lang="en-US" sz="1050" dirty="0" smtClean="0"/>
              <a:t>Sue Blackmore, ‘It’s too late to give machines ethics- they are already beyond our control’ (the guardian </a:t>
            </a:r>
            <a:r>
              <a:rPr lang="en-US" sz="1050" dirty="0"/>
              <a:t>18 September 2015) </a:t>
            </a:r>
            <a:r>
              <a:rPr lang="en-US" sz="1050" dirty="0" smtClean="0">
                <a:hlinkClick r:id="rId4"/>
              </a:rPr>
              <a:t>http</a:t>
            </a:r>
            <a:r>
              <a:rPr lang="en-US" sz="1050" dirty="0">
                <a:hlinkClick r:id="rId4"/>
              </a:rPr>
              <a:t>://</a:t>
            </a:r>
            <a:r>
              <a:rPr lang="en-US" sz="1050" dirty="0" smtClean="0">
                <a:hlinkClick r:id="rId4"/>
              </a:rPr>
              <a:t>www.theguardian.com/commentisfree/2015/sep/18/machines-ethics-control-artificial-intelligence-google-demis-hassabis</a:t>
            </a:r>
            <a:r>
              <a:rPr lang="en-US" sz="1050" dirty="0" smtClean="0"/>
              <a:t>&gt; accessed 20 Sep 2015. </a:t>
            </a:r>
          </a:p>
          <a:p>
            <a:endParaRPr lang="en-US" dirty="0"/>
          </a:p>
          <a:p>
            <a:endParaRPr lang="en-GB" dirty="0"/>
          </a:p>
        </p:txBody>
      </p:sp>
    </p:spTree>
    <p:extLst>
      <p:ext uri="{BB962C8B-B14F-4D97-AF65-F5344CB8AC3E}">
        <p14:creationId xmlns:p14="http://schemas.microsoft.com/office/powerpoint/2010/main" val="22311112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23875" y="1412776"/>
            <a:ext cx="6640413" cy="830997"/>
          </a:xfrm>
          <a:prstGeom prst="rect">
            <a:avLst/>
          </a:prstGeom>
          <a:noFill/>
        </p:spPr>
        <p:txBody>
          <a:bodyPr wrap="square" rtlCol="0">
            <a:spAutoFit/>
          </a:bodyPr>
          <a:lstStyle/>
          <a:p>
            <a:r>
              <a:rPr lang="en-GB" sz="2400" b="1" dirty="0" smtClean="0"/>
              <a:t>Three Implications of Patent System On AI Development</a:t>
            </a:r>
            <a:endParaRPr lang="en-GB" sz="2400" b="1" dirty="0"/>
          </a:p>
        </p:txBody>
      </p:sp>
      <p:sp>
        <p:nvSpPr>
          <p:cNvPr id="3" name="TextBox 2"/>
          <p:cNvSpPr txBox="1"/>
          <p:nvPr/>
        </p:nvSpPr>
        <p:spPr>
          <a:xfrm>
            <a:off x="611560" y="2348880"/>
            <a:ext cx="7344816" cy="1200329"/>
          </a:xfrm>
          <a:prstGeom prst="rect">
            <a:avLst/>
          </a:prstGeom>
          <a:noFill/>
        </p:spPr>
        <p:txBody>
          <a:bodyPr wrap="square" rtlCol="0">
            <a:spAutoFit/>
          </a:bodyPr>
          <a:lstStyle/>
          <a:p>
            <a:pPr marL="285750" indent="-285750">
              <a:buFont typeface="Arial" panose="020B0604020202020204" pitchFamily="34" charset="0"/>
              <a:buChar char="•"/>
            </a:pPr>
            <a:r>
              <a:rPr lang="en-GB" dirty="0" smtClean="0"/>
              <a:t>Whether to expand or limit discretion of AIs?</a:t>
            </a:r>
          </a:p>
          <a:p>
            <a:pPr marL="285750" indent="-285750">
              <a:buFont typeface="Arial" panose="020B0604020202020204" pitchFamily="34" charset="0"/>
              <a:buChar char="•"/>
            </a:pPr>
            <a:r>
              <a:rPr lang="en-GB" dirty="0" smtClean="0"/>
              <a:t>Why </a:t>
            </a:r>
            <a:r>
              <a:rPr lang="en-US" dirty="0" smtClean="0"/>
              <a:t>AI will challenge the existing understanding of patent system and why </a:t>
            </a:r>
            <a:r>
              <a:rPr lang="en-GB" dirty="0" smtClean="0"/>
              <a:t>experts concern about AI development?</a:t>
            </a:r>
          </a:p>
          <a:p>
            <a:pPr marL="285750" indent="-285750">
              <a:buFont typeface="Arial" panose="020B0604020202020204" pitchFamily="34" charset="0"/>
              <a:buChar char="•"/>
            </a:pPr>
            <a:r>
              <a:rPr lang="en-GB" dirty="0" smtClean="0"/>
              <a:t>How should human do to prevent being competed out by super AIs? </a:t>
            </a:r>
            <a:endParaRPr lang="en-GB" dirty="0"/>
          </a:p>
        </p:txBody>
      </p:sp>
    </p:spTree>
    <p:extLst>
      <p:ext uri="{BB962C8B-B14F-4D97-AF65-F5344CB8AC3E}">
        <p14:creationId xmlns:p14="http://schemas.microsoft.com/office/powerpoint/2010/main" val="10054805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23875" y="1412776"/>
            <a:ext cx="7000453" cy="369332"/>
          </a:xfrm>
          <a:prstGeom prst="rect">
            <a:avLst/>
          </a:prstGeom>
          <a:noFill/>
        </p:spPr>
        <p:txBody>
          <a:bodyPr wrap="square" rtlCol="0">
            <a:spAutoFit/>
          </a:bodyPr>
          <a:lstStyle/>
          <a:p>
            <a:r>
              <a:rPr lang="en-GB" b="1" dirty="0" smtClean="0"/>
              <a:t>Q1: Whether </a:t>
            </a:r>
            <a:r>
              <a:rPr lang="en-GB" b="1" dirty="0"/>
              <a:t>to expand or limit discretion of AIs</a:t>
            </a:r>
            <a:r>
              <a:rPr lang="en-GB" b="1" dirty="0" smtClean="0"/>
              <a:t>?</a:t>
            </a:r>
            <a:endParaRPr lang="en-GB" b="1" dirty="0"/>
          </a:p>
        </p:txBody>
      </p:sp>
      <p:sp>
        <p:nvSpPr>
          <p:cNvPr id="4" name="TextBox 3"/>
          <p:cNvSpPr txBox="1"/>
          <p:nvPr/>
        </p:nvSpPr>
        <p:spPr>
          <a:xfrm>
            <a:off x="611560" y="1916832"/>
            <a:ext cx="8280920" cy="5355312"/>
          </a:xfrm>
          <a:prstGeom prst="rect">
            <a:avLst/>
          </a:prstGeom>
          <a:noFill/>
        </p:spPr>
        <p:txBody>
          <a:bodyPr wrap="square" rtlCol="0">
            <a:spAutoFit/>
          </a:bodyPr>
          <a:lstStyle/>
          <a:p>
            <a:r>
              <a:rPr lang="en-GB" dirty="0" smtClean="0"/>
              <a:t>A: Present trend shows that AIs are left with higher degree of discretion. This enables AIs to evolve and improve its performance by learning like humans.</a:t>
            </a:r>
          </a:p>
          <a:p>
            <a:endParaRPr lang="en-GB" dirty="0"/>
          </a:p>
          <a:p>
            <a:r>
              <a:rPr lang="en-GB" b="1" dirty="0" smtClean="0"/>
              <a:t>Expanding </a:t>
            </a:r>
            <a:r>
              <a:rPr lang="en-GB" b="1" dirty="0" err="1" smtClean="0"/>
              <a:t>v.s</a:t>
            </a:r>
            <a:r>
              <a:rPr lang="en-GB" b="1" dirty="0" smtClean="0"/>
              <a:t>. Limiting</a:t>
            </a:r>
          </a:p>
          <a:p>
            <a:endParaRPr lang="en-GB" dirty="0" smtClean="0"/>
          </a:p>
          <a:p>
            <a:r>
              <a:rPr lang="en-GB" dirty="0" smtClean="0"/>
              <a:t>Expending:</a:t>
            </a:r>
          </a:p>
          <a:p>
            <a:r>
              <a:rPr lang="en-GB" dirty="0" smtClean="0"/>
              <a:t>Pros: Expanding is the trend of current AI development. It dramatically improve the performance of AIs. The ability to evolve also enable AIs to strengthen their ability over times. It will largely benefits the scientific progress of human societies at least before AIs possess consciousness.</a:t>
            </a:r>
          </a:p>
          <a:p>
            <a:endParaRPr lang="en-GB" dirty="0" smtClean="0"/>
          </a:p>
          <a:p>
            <a:r>
              <a:rPr lang="en-GB" dirty="0" smtClean="0"/>
              <a:t>Cons: Human might lose control of AIs as predicted by Hawking.</a:t>
            </a:r>
          </a:p>
          <a:p>
            <a:endParaRPr lang="en-GB" dirty="0"/>
          </a:p>
          <a:p>
            <a:r>
              <a:rPr lang="en-GB" dirty="0" smtClean="0"/>
              <a:t>Limiting:</a:t>
            </a:r>
          </a:p>
          <a:p>
            <a:r>
              <a:rPr lang="en-GB" dirty="0" smtClean="0"/>
              <a:t>Pros: AI development is under the control of humans</a:t>
            </a:r>
          </a:p>
          <a:p>
            <a:endParaRPr lang="en-GB" dirty="0"/>
          </a:p>
          <a:p>
            <a:r>
              <a:rPr lang="en-GB" dirty="0" smtClean="0"/>
              <a:t>Cons: Technological progress will be impeded. </a:t>
            </a:r>
          </a:p>
          <a:p>
            <a:endParaRPr lang="en-GB" dirty="0"/>
          </a:p>
          <a:p>
            <a:endParaRPr lang="en-GB" dirty="0"/>
          </a:p>
        </p:txBody>
      </p:sp>
    </p:spTree>
    <p:extLst>
      <p:ext uri="{BB962C8B-B14F-4D97-AF65-F5344CB8AC3E}">
        <p14:creationId xmlns:p14="http://schemas.microsoft.com/office/powerpoint/2010/main" val="47825660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93415" y="1340768"/>
            <a:ext cx="8440613" cy="369332"/>
          </a:xfrm>
          <a:prstGeom prst="rect">
            <a:avLst/>
          </a:prstGeom>
          <a:noFill/>
        </p:spPr>
        <p:txBody>
          <a:bodyPr wrap="square" rtlCol="0">
            <a:spAutoFit/>
          </a:bodyPr>
          <a:lstStyle/>
          <a:p>
            <a:r>
              <a:rPr lang="en-GB" b="1" dirty="0" smtClean="0"/>
              <a:t>Patent System </a:t>
            </a:r>
            <a:r>
              <a:rPr lang="en-GB" b="1" dirty="0" err="1" smtClean="0"/>
              <a:t>vs</a:t>
            </a:r>
            <a:r>
              <a:rPr lang="en-GB" b="1" dirty="0" smtClean="0"/>
              <a:t> AI Design</a:t>
            </a:r>
            <a:endParaRPr lang="en-GB" b="1" dirty="0"/>
          </a:p>
        </p:txBody>
      </p:sp>
      <p:sp>
        <p:nvSpPr>
          <p:cNvPr id="4" name="TextBox 3"/>
          <p:cNvSpPr txBox="1"/>
          <p:nvPr/>
        </p:nvSpPr>
        <p:spPr>
          <a:xfrm>
            <a:off x="683568" y="1916832"/>
            <a:ext cx="8064896" cy="4801314"/>
          </a:xfrm>
          <a:prstGeom prst="rect">
            <a:avLst/>
          </a:prstGeom>
          <a:noFill/>
        </p:spPr>
        <p:txBody>
          <a:bodyPr wrap="square" rtlCol="0">
            <a:spAutoFit/>
          </a:bodyPr>
          <a:lstStyle/>
          <a:p>
            <a:pPr marL="285750" indent="-285750">
              <a:buFont typeface="Arial" panose="020B0604020202020204" pitchFamily="34" charset="0"/>
              <a:buChar char="•"/>
            </a:pPr>
            <a:r>
              <a:rPr lang="en-GB" b="1" dirty="0" smtClean="0"/>
              <a:t>Patent System is a Central </a:t>
            </a:r>
            <a:r>
              <a:rPr lang="en-GB" b="1" dirty="0"/>
              <a:t>P</a:t>
            </a:r>
            <a:r>
              <a:rPr lang="en-GB" b="1" dirty="0" smtClean="0"/>
              <a:t>olicy Tool to encourage invention and innovation to benefit human society.</a:t>
            </a:r>
          </a:p>
          <a:p>
            <a:endParaRPr lang="en-GB" dirty="0" smtClean="0"/>
          </a:p>
          <a:p>
            <a:pPr marL="285750" indent="-285750">
              <a:buFont typeface="Arial" panose="020B0604020202020204" pitchFamily="34" charset="0"/>
              <a:buChar char="•"/>
            </a:pPr>
            <a:r>
              <a:rPr lang="en-GB" b="1" dirty="0" smtClean="0"/>
              <a:t>Way to achieve the goal:  </a:t>
            </a:r>
            <a:r>
              <a:rPr lang="en-GB" dirty="0" smtClean="0"/>
              <a:t>utilizing the self-interest of humans by providing incentives to inventors.</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Therefore, patent system does not direct inventors to invent specific inventions. Instead, it sets parameters and left certain degree of discretions to individuals to decide whether to invest in developing certain inventions.</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Similar parameters can also be set for AIs as far as the overall goal is achieved- not harm or even benefit humans.</a:t>
            </a:r>
          </a:p>
          <a:p>
            <a:endParaRPr lang="en-GB" dirty="0" smtClean="0"/>
          </a:p>
          <a:p>
            <a:pPr marL="285750" indent="-285750">
              <a:buFont typeface="Arial" panose="020B0604020202020204" pitchFamily="34" charset="0"/>
              <a:buChar char="•"/>
            </a:pPr>
            <a:r>
              <a:rPr lang="en-GB" dirty="0" smtClean="0"/>
              <a:t>Parameters include but not limited to learning processes taught by humans, programs, and law, etc</a:t>
            </a:r>
            <a:r>
              <a:rPr lang="en-GB" dirty="0"/>
              <a:t>.</a:t>
            </a:r>
            <a:r>
              <a:rPr lang="en-GB" dirty="0" smtClean="0"/>
              <a:t> </a:t>
            </a:r>
          </a:p>
          <a:p>
            <a:endParaRPr lang="en-GB" b="1" dirty="0"/>
          </a:p>
          <a:p>
            <a:endParaRPr lang="en-GB" b="1" dirty="0"/>
          </a:p>
        </p:txBody>
      </p:sp>
    </p:spTree>
    <p:extLst>
      <p:ext uri="{BB962C8B-B14F-4D97-AF65-F5344CB8AC3E}">
        <p14:creationId xmlns:p14="http://schemas.microsoft.com/office/powerpoint/2010/main" val="1728813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35360" y="3212976"/>
            <a:ext cx="7576517" cy="1200329"/>
          </a:xfrm>
          <a:prstGeom prst="rect">
            <a:avLst/>
          </a:prstGeom>
          <a:noFill/>
        </p:spPr>
        <p:txBody>
          <a:bodyPr wrap="square" rtlCol="0">
            <a:spAutoFit/>
          </a:bodyPr>
          <a:lstStyle/>
          <a:p>
            <a:pPr marL="342900" indent="-342900">
              <a:buAutoNum type="arabicParenBoth"/>
            </a:pPr>
            <a:r>
              <a:rPr lang="en-GB" dirty="0" smtClean="0"/>
              <a:t>Why we should concern AIs in future and how AIs development challenges existing patent system?</a:t>
            </a:r>
          </a:p>
          <a:p>
            <a:pPr marL="342900" indent="-342900">
              <a:buAutoNum type="arabicParenBoth"/>
            </a:pPr>
            <a:endParaRPr lang="en-GB" dirty="0" smtClean="0"/>
          </a:p>
          <a:p>
            <a:pPr marL="342900" indent="-342900">
              <a:buAutoNum type="arabicParenBoth"/>
            </a:pPr>
            <a:r>
              <a:rPr lang="en-GB" dirty="0" smtClean="0"/>
              <a:t>How to have AIs under humans’ control?</a:t>
            </a:r>
            <a:endParaRPr lang="en-GB" dirty="0"/>
          </a:p>
        </p:txBody>
      </p:sp>
      <p:sp>
        <p:nvSpPr>
          <p:cNvPr id="3" name="TextBox 2"/>
          <p:cNvSpPr txBox="1"/>
          <p:nvPr/>
        </p:nvSpPr>
        <p:spPr>
          <a:xfrm>
            <a:off x="523875" y="1340768"/>
            <a:ext cx="6280373" cy="461665"/>
          </a:xfrm>
          <a:prstGeom prst="rect">
            <a:avLst/>
          </a:prstGeom>
          <a:noFill/>
        </p:spPr>
        <p:txBody>
          <a:bodyPr wrap="square" rtlCol="0">
            <a:spAutoFit/>
          </a:bodyPr>
          <a:lstStyle/>
          <a:p>
            <a:r>
              <a:rPr lang="en-GB" sz="2400" b="1" dirty="0" smtClean="0"/>
              <a:t>Question2 &amp;3:</a:t>
            </a:r>
            <a:endParaRPr lang="en-GB" sz="2400" b="1" dirty="0"/>
          </a:p>
        </p:txBody>
      </p:sp>
    </p:spTree>
    <p:extLst>
      <p:ext uri="{BB962C8B-B14F-4D97-AF65-F5344CB8AC3E}">
        <p14:creationId xmlns:p14="http://schemas.microsoft.com/office/powerpoint/2010/main" val="5597220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1280989"/>
            <a:ext cx="6984776" cy="369332"/>
          </a:xfrm>
          <a:prstGeom prst="rect">
            <a:avLst/>
          </a:prstGeom>
          <a:noFill/>
        </p:spPr>
        <p:txBody>
          <a:bodyPr wrap="square" rtlCol="0">
            <a:spAutoFit/>
          </a:bodyPr>
          <a:lstStyle/>
          <a:p>
            <a:r>
              <a:rPr lang="en-GB" b="1" dirty="0" smtClean="0"/>
              <a:t>Why patent is still relevant in future?</a:t>
            </a:r>
            <a:endParaRPr lang="en-GB" b="1" dirty="0"/>
          </a:p>
        </p:txBody>
      </p:sp>
      <p:pic>
        <p:nvPicPr>
          <p:cNvPr id="5"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569789"/>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683568" y="1844824"/>
            <a:ext cx="8352928" cy="4247317"/>
          </a:xfrm>
          <a:prstGeom prst="rect">
            <a:avLst/>
          </a:prstGeom>
          <a:noFill/>
        </p:spPr>
        <p:txBody>
          <a:bodyPr wrap="square" rtlCol="0">
            <a:spAutoFit/>
          </a:bodyPr>
          <a:lstStyle/>
          <a:p>
            <a:r>
              <a:rPr lang="en-GB" b="1" dirty="0"/>
              <a:t>Example: </a:t>
            </a:r>
            <a:r>
              <a:rPr lang="en-GB" b="1"/>
              <a:t>Pharmaceutical </a:t>
            </a:r>
            <a:r>
              <a:rPr lang="en-GB" b="1" dirty="0"/>
              <a:t>R</a:t>
            </a:r>
            <a:r>
              <a:rPr lang="en-GB" b="1" smtClean="0"/>
              <a:t>esearch</a:t>
            </a:r>
            <a:endParaRPr lang="en-GB" b="1" dirty="0" smtClean="0"/>
          </a:p>
          <a:p>
            <a:endParaRPr lang="en-GB" b="1" dirty="0" smtClean="0"/>
          </a:p>
          <a:p>
            <a:r>
              <a:rPr lang="en-GB" b="1" dirty="0" smtClean="0"/>
              <a:t>1</a:t>
            </a:r>
            <a:r>
              <a:rPr lang="en-GB" b="1" baseline="30000" dirty="0" smtClean="0"/>
              <a:t>st</a:t>
            </a:r>
            <a:r>
              <a:rPr lang="en-GB" b="1" dirty="0" smtClean="0"/>
              <a:t> scenario:</a:t>
            </a:r>
            <a:endParaRPr lang="en-GB" b="1" dirty="0"/>
          </a:p>
          <a:p>
            <a:r>
              <a:rPr lang="en-GB" b="1" dirty="0"/>
              <a:t>Role of Humans </a:t>
            </a:r>
          </a:p>
          <a:p>
            <a:pPr marL="285750" indent="-285750">
              <a:buFont typeface="Arial" panose="020B0604020202020204" pitchFamily="34" charset="0"/>
              <a:buChar char="•"/>
            </a:pPr>
            <a:r>
              <a:rPr lang="en-GB" dirty="0"/>
              <a:t>Teaching AIs to observe, interpret, evaluate, and make decision like humans.</a:t>
            </a:r>
          </a:p>
          <a:p>
            <a:pPr marL="285750" indent="-285750">
              <a:buFont typeface="Arial" panose="020B0604020202020204" pitchFamily="34" charset="0"/>
              <a:buChar char="•"/>
            </a:pPr>
            <a:r>
              <a:rPr lang="en-GB" dirty="0"/>
              <a:t>Doing vivo trials and inputting data back to AIs to support their research</a:t>
            </a:r>
            <a:r>
              <a:rPr lang="en-GB" dirty="0" smtClean="0"/>
              <a:t>.</a:t>
            </a:r>
          </a:p>
          <a:p>
            <a:pPr marL="285750" indent="-285750">
              <a:buFont typeface="Arial" panose="020B0604020202020204" pitchFamily="34" charset="0"/>
              <a:buChar char="•"/>
            </a:pPr>
            <a:r>
              <a:rPr lang="en-GB" dirty="0" smtClean="0"/>
              <a:t>Marketing products</a:t>
            </a:r>
            <a:endParaRPr lang="en-GB" dirty="0"/>
          </a:p>
          <a:p>
            <a:endParaRPr lang="en-GB" dirty="0"/>
          </a:p>
          <a:p>
            <a:r>
              <a:rPr lang="en-GB" dirty="0"/>
              <a:t>Before AIs becoming totally independent, humans’ efforts are still appreciated. However, these efforts cannot be protected under patent system. The advanced technology also increase the speed of imitation. Without the protection, incentive for humans to innovate might be reduced as a result.</a:t>
            </a:r>
          </a:p>
          <a:p>
            <a:endParaRPr lang="en-GB" dirty="0" smtClean="0"/>
          </a:p>
          <a:p>
            <a:r>
              <a:rPr lang="en-GB" b="1" dirty="0" smtClean="0"/>
              <a:t>2</a:t>
            </a:r>
            <a:r>
              <a:rPr lang="en-GB" b="1" baseline="30000" dirty="0" smtClean="0"/>
              <a:t>nd</a:t>
            </a:r>
            <a:r>
              <a:rPr lang="en-GB" b="1" dirty="0" smtClean="0"/>
              <a:t> Scenario: </a:t>
            </a:r>
          </a:p>
          <a:p>
            <a:r>
              <a:rPr lang="en-GB" dirty="0" smtClean="0"/>
              <a:t>Humans’ efforts are no longer required.</a:t>
            </a:r>
            <a:endParaRPr lang="en-GB" dirty="0"/>
          </a:p>
        </p:txBody>
      </p:sp>
    </p:spTree>
    <p:extLst>
      <p:ext uri="{BB962C8B-B14F-4D97-AF65-F5344CB8AC3E}">
        <p14:creationId xmlns:p14="http://schemas.microsoft.com/office/powerpoint/2010/main" val="42294125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5" descr="TAB_col_white_background.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23875" y="1220788"/>
            <a:ext cx="7000453" cy="461665"/>
          </a:xfrm>
          <a:prstGeom prst="rect">
            <a:avLst/>
          </a:prstGeom>
          <a:noFill/>
        </p:spPr>
        <p:txBody>
          <a:bodyPr wrap="square" rtlCol="0">
            <a:spAutoFit/>
          </a:bodyPr>
          <a:lstStyle/>
          <a:p>
            <a:r>
              <a:rPr lang="en-GB" sz="2400" b="1" dirty="0" smtClean="0"/>
              <a:t>Challenges</a:t>
            </a:r>
            <a:endParaRPr lang="en-GB" sz="2400" b="1" dirty="0"/>
          </a:p>
        </p:txBody>
      </p:sp>
      <p:sp>
        <p:nvSpPr>
          <p:cNvPr id="3" name="TextBox 2"/>
          <p:cNvSpPr txBox="1"/>
          <p:nvPr/>
        </p:nvSpPr>
        <p:spPr>
          <a:xfrm>
            <a:off x="523875" y="1682453"/>
            <a:ext cx="7288485" cy="4524315"/>
          </a:xfrm>
          <a:prstGeom prst="rect">
            <a:avLst/>
          </a:prstGeom>
          <a:noFill/>
        </p:spPr>
        <p:txBody>
          <a:bodyPr wrap="square" rtlCol="0">
            <a:spAutoFit/>
          </a:bodyPr>
          <a:lstStyle/>
          <a:p>
            <a:r>
              <a:rPr lang="en-GB" dirty="0" smtClean="0"/>
              <a:t>1. IF only AIs </a:t>
            </a:r>
            <a:r>
              <a:rPr lang="en-GB" dirty="0"/>
              <a:t>can become </a:t>
            </a:r>
            <a:r>
              <a:rPr lang="en-GB" dirty="0" smtClean="0"/>
              <a:t>patentees,</a:t>
            </a:r>
          </a:p>
          <a:p>
            <a:pPr marL="285750" indent="-285750">
              <a:buFont typeface="Arial" panose="020B0604020202020204" pitchFamily="34" charset="0"/>
              <a:buChar char="•"/>
            </a:pPr>
            <a:r>
              <a:rPr lang="en-GB" dirty="0" smtClean="0"/>
              <a:t>They do not have self-interest</a:t>
            </a:r>
          </a:p>
          <a:p>
            <a:pPr marL="285750" indent="-285750">
              <a:buFont typeface="Arial" panose="020B0604020202020204" pitchFamily="34" charset="0"/>
              <a:buChar char="•"/>
            </a:pPr>
            <a:r>
              <a:rPr lang="en-GB" dirty="0"/>
              <a:t>AIs cannot become patentees under current patent system though AI are the de facto inventors</a:t>
            </a:r>
            <a:r>
              <a:rPr lang="en-GB" dirty="0" smtClean="0"/>
              <a:t>.</a:t>
            </a:r>
          </a:p>
          <a:p>
            <a:pPr marL="285750" indent="-285750">
              <a:buFont typeface="Arial" panose="020B0604020202020204" pitchFamily="34" charset="0"/>
              <a:buChar char="•"/>
            </a:pPr>
            <a:r>
              <a:rPr lang="en-GB" dirty="0"/>
              <a:t>Humans also made a great amount of investment on final products. Such investments have to be protected in order to benefit humans ultimately</a:t>
            </a:r>
          </a:p>
          <a:p>
            <a:pPr lvl="1"/>
            <a:r>
              <a:rPr lang="en-GB" dirty="0"/>
              <a:t>No protection- keep </a:t>
            </a:r>
            <a:r>
              <a:rPr lang="en-GB" dirty="0" smtClean="0"/>
              <a:t>secret</a:t>
            </a:r>
          </a:p>
          <a:p>
            <a:pPr lvl="1"/>
            <a:endParaRPr lang="en-GB" dirty="0"/>
          </a:p>
          <a:p>
            <a:r>
              <a:rPr lang="en-GB" dirty="0" smtClean="0"/>
              <a:t>2. If only humans can be patentees</a:t>
            </a:r>
          </a:p>
          <a:p>
            <a:pPr marL="285750" indent="-285750">
              <a:buFont typeface="Arial" panose="020B0604020202020204" pitchFamily="34" charset="0"/>
              <a:buChar char="•"/>
            </a:pPr>
            <a:r>
              <a:rPr lang="en-GB" dirty="0" smtClean="0"/>
              <a:t>It is AIs who did the major research jobs</a:t>
            </a:r>
          </a:p>
          <a:p>
            <a:pPr marL="285750" indent="-285750">
              <a:buFont typeface="Arial" panose="020B0604020202020204" pitchFamily="34" charset="0"/>
              <a:buChar char="•"/>
            </a:pPr>
            <a:r>
              <a:rPr lang="en-GB" dirty="0" smtClean="0"/>
              <a:t>Protecting commercial investment rather than technical progress.</a:t>
            </a:r>
          </a:p>
          <a:p>
            <a:endParaRPr lang="en-GB" dirty="0"/>
          </a:p>
          <a:p>
            <a:r>
              <a:rPr lang="en-GB" dirty="0" smtClean="0"/>
              <a:t>3.  If </a:t>
            </a:r>
            <a:r>
              <a:rPr lang="en-GB" dirty="0"/>
              <a:t>AIs and humans can both be patentees</a:t>
            </a:r>
          </a:p>
          <a:p>
            <a:pPr marL="285750" indent="-285750">
              <a:buFont typeface="Arial" panose="020B0604020202020204" pitchFamily="34" charset="0"/>
              <a:buChar char="•"/>
            </a:pPr>
            <a:r>
              <a:rPr lang="en-GB" dirty="0" smtClean="0"/>
              <a:t>Human-created inventions are less likely to be protected by patent system.</a:t>
            </a:r>
          </a:p>
          <a:p>
            <a:endParaRPr lang="en-GB" dirty="0" smtClean="0"/>
          </a:p>
        </p:txBody>
      </p:sp>
    </p:spTree>
    <p:extLst>
      <p:ext uri="{BB962C8B-B14F-4D97-AF65-F5344CB8AC3E}">
        <p14:creationId xmlns:p14="http://schemas.microsoft.com/office/powerpoint/2010/main" val="6083185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Humanities powerpoint template April 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Humanities powerpoint template April 2013</Template>
  <TotalTime>3572</TotalTime>
  <Words>1898</Words>
  <Application>Microsoft Macintosh PowerPoint</Application>
  <PresentationFormat>On-screen Show (4:3)</PresentationFormat>
  <Paragraphs>161</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Humanities powerpoint template April 2013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Manchester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Watkinson</dc:creator>
  <cp:lastModifiedBy>yudong yu</cp:lastModifiedBy>
  <cp:revision>152</cp:revision>
  <dcterms:created xsi:type="dcterms:W3CDTF">2013-11-06T09:45:58Z</dcterms:created>
  <dcterms:modified xsi:type="dcterms:W3CDTF">2015-09-24T21:19:21Z</dcterms:modified>
</cp:coreProperties>
</file>