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90" r:id="rId8"/>
    <p:sldId id="270" r:id="rId9"/>
    <p:sldId id="288" r:id="rId10"/>
    <p:sldId id="265" r:id="rId11"/>
    <p:sldId id="261" r:id="rId12"/>
    <p:sldId id="28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FFFF"/>
    <a:srgbClr val="B3B0FF"/>
    <a:srgbClr val="B3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8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9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7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6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4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3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2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3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6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1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0C42-FCF3-F947-A2ED-FF517F6BB86C}" type="datetimeFigureOut">
              <a:rPr lang="en-US" smtClean="0"/>
              <a:t>2015-09-24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3973B-639B-664E-B4A6-A9ADD36C1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7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36" y="2096929"/>
            <a:ext cx="8388363" cy="2358855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B3FFFF"/>
                </a:solidFill>
                <a:latin typeface="Avenir Book"/>
                <a:cs typeface="Avenir Book"/>
              </a:rPr>
              <a:t>Emerging Legal Issues in Recent Transatlantic Science Fiction </a:t>
            </a:r>
            <a:endParaRPr lang="en-US" dirty="0">
              <a:solidFill>
                <a:srgbClr val="B3FFFF"/>
              </a:solidFill>
              <a:effectLst/>
              <a:latin typeface="Avenir Book"/>
              <a:cs typeface="Avenir Boo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0942" y="5182248"/>
            <a:ext cx="5494439" cy="1515002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en-US" sz="2400" dirty="0" smtClean="0">
                <a:solidFill>
                  <a:srgbClr val="B3B0FF"/>
                </a:solidFill>
                <a:latin typeface="Avenir Light"/>
                <a:cs typeface="Avenir Light"/>
              </a:rPr>
              <a:t>David Murakami Wood</a:t>
            </a:r>
          </a:p>
          <a:p>
            <a:pPr algn="r"/>
            <a:r>
              <a:rPr lang="en-US" sz="2400" dirty="0" smtClean="0">
                <a:solidFill>
                  <a:srgbClr val="B3B0FF"/>
                </a:solidFill>
                <a:latin typeface="Avenir Light"/>
                <a:cs typeface="Avenir Light"/>
              </a:rPr>
              <a:t>Canada Research Chair in Surveillance Studies</a:t>
            </a:r>
          </a:p>
          <a:p>
            <a:pPr algn="r"/>
            <a:r>
              <a:rPr lang="en-US" sz="2400" dirty="0" smtClean="0">
                <a:solidFill>
                  <a:srgbClr val="B3B0FF"/>
                </a:solidFill>
                <a:latin typeface="Avenir Light"/>
                <a:cs typeface="Avenir Light"/>
              </a:rPr>
              <a:t>Queen’s University, Canada</a:t>
            </a:r>
          </a:p>
          <a:p>
            <a:pPr algn="r"/>
            <a:r>
              <a:rPr lang="en-US" sz="2400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dmw@queensu.ca</a:t>
            </a:r>
            <a:endParaRPr lang="en-US" sz="2400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353650"/>
            <a:ext cx="8440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B3B0FF"/>
                </a:solidFill>
                <a:latin typeface="Avenir Heavy"/>
                <a:cs typeface="Avenir Heavy"/>
              </a:rPr>
              <a:t>The Inevitable Failure of Future Law?</a:t>
            </a:r>
            <a:endParaRPr lang="en-US" sz="6000" dirty="0">
              <a:solidFill>
                <a:srgbClr val="B3B0FF"/>
              </a:solidFill>
              <a:latin typeface="Avenir Heavy"/>
              <a:cs typeface="Avenir Heavy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0" y="5371888"/>
            <a:ext cx="2794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52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0387" y="214441"/>
            <a:ext cx="5144756" cy="105571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B3FFFF"/>
                </a:solidFill>
                <a:latin typeface="Avenir Medium"/>
                <a:cs typeface="Avenir Medium"/>
              </a:rPr>
              <a:t>2. If </a:t>
            </a:r>
            <a:r>
              <a:rPr lang="en-US" sz="3600" dirty="0" smtClean="0">
                <a:solidFill>
                  <a:srgbClr val="B3FFFF"/>
                </a:solidFill>
                <a:latin typeface="Avenir Medium"/>
                <a:cs typeface="Avenir Medium"/>
              </a:rPr>
              <a:t>you see </a:t>
            </a:r>
            <a:r>
              <a:rPr lang="en-US" sz="3600" dirty="0" smtClean="0">
                <a:solidFill>
                  <a:srgbClr val="B3FFFF"/>
                </a:solidFill>
                <a:latin typeface="Avenir Medium"/>
                <a:cs typeface="Avenir Medium"/>
              </a:rPr>
              <a:t>something </a:t>
            </a:r>
            <a:r>
              <a:rPr lang="en-US" sz="3600" dirty="0" smtClean="0">
                <a:solidFill>
                  <a:srgbClr val="B3FFFF"/>
                </a:solidFill>
                <a:latin typeface="Avenir Medium"/>
                <a:cs typeface="Avenir Medium"/>
              </a:rPr>
              <a:t>say something</a:t>
            </a:r>
            <a:r>
              <a:rPr lang="en-US" sz="3600" dirty="0" smtClean="0">
                <a:solidFill>
                  <a:srgbClr val="B3FFFF"/>
                </a:solidFill>
                <a:latin typeface="Avenir Medium"/>
                <a:cs typeface="Avenir Medium"/>
              </a:rPr>
              <a:t>…</a:t>
            </a:r>
            <a:endParaRPr lang="en-US" sz="3600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38" y="1446752"/>
            <a:ext cx="4373042" cy="5411248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Increasing importance of quasi-crime and quasi-law</a:t>
            </a:r>
            <a:endParaRPr lang="en-US" i="1" dirty="0">
              <a:solidFill>
                <a:srgbClr val="B3FFFF"/>
              </a:solidFill>
              <a:latin typeface="Avenir Light"/>
              <a:cs typeface="Avenir Light"/>
            </a:endParaRP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Guidelines, codes of practice, recommendations</a:t>
            </a:r>
            <a:endParaRPr lang="en-US" i="1" dirty="0" smtClean="0">
              <a:solidFill>
                <a:srgbClr val="B3FFFF"/>
              </a:solidFill>
              <a:latin typeface="Avenir Light"/>
              <a:cs typeface="Avenir Light"/>
            </a:endParaRP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Empowers vigilantism</a:t>
            </a:r>
            <a:endParaRPr lang="en-US" i="1" dirty="0" smtClean="0">
              <a:solidFill>
                <a:srgbClr val="B3FFFF"/>
              </a:solidFill>
              <a:latin typeface="Avenir Light"/>
              <a:cs typeface="Avenir Light"/>
            </a:endParaRPr>
          </a:p>
          <a:p>
            <a:pPr>
              <a:buClr>
                <a:srgbClr val="B3FFFF"/>
              </a:buClr>
            </a:pP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Y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our traces will betray you: body or digital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Six degrees of separation becomes probable cause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Pre-crime: ‘politics of possibility’ (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Amoore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)</a:t>
            </a: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>
              <a:buClr>
                <a:srgbClr val="B3FFFF"/>
              </a:buClr>
            </a:pP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A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lways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backed by (threat of) force</a:t>
            </a:r>
          </a:p>
          <a:p>
            <a:pPr lvl="1">
              <a:buClr>
                <a:srgbClr val="B3FFFF"/>
              </a:buClr>
            </a:pP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Surveillance technologies</a:t>
            </a:r>
            <a:endParaRPr lang="en-US" dirty="0">
              <a:solidFill>
                <a:srgbClr val="B3FFFF"/>
              </a:solidFill>
              <a:latin typeface="Avenir Light"/>
              <a:cs typeface="Avenir Light"/>
            </a:endParaRP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‘Torture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-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lite’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and consensual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interrogation</a:t>
            </a: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endParaRPr lang="en-US" i="1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0" indent="0">
              <a:buNone/>
            </a:pPr>
            <a:endParaRPr lang="en-US" i="1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lvl="1"/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0" indent="0"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  <p:pic>
        <p:nvPicPr>
          <p:cNvPr id="5" name="Picture 4" descr="intrusion-ken-macleod-orbit-book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0" y="0"/>
            <a:ext cx="431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5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1882" y="181449"/>
            <a:ext cx="4542118" cy="1255629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B3FFFF"/>
                </a:solidFill>
                <a:latin typeface="Avenir Medium"/>
                <a:cs typeface="Avenir Medium"/>
              </a:rPr>
              <a:t>3. Environmental </a:t>
            </a:r>
            <a:r>
              <a:rPr lang="en-US" sz="3600" dirty="0" err="1" smtClean="0">
                <a:solidFill>
                  <a:srgbClr val="B3FFFF"/>
                </a:solidFill>
                <a:latin typeface="Avenir Medium"/>
                <a:cs typeface="Avenir Medium"/>
              </a:rPr>
              <a:t>Lawfare</a:t>
            </a:r>
            <a:endParaRPr lang="en-US" sz="3600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5584" y="1437078"/>
            <a:ext cx="4437352" cy="5420922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 as justification for extreme measures in Paulo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Bacigalupi’s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The Water Knife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(2015)</a:t>
            </a:r>
            <a:endParaRPr lang="en-US" i="1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Lawyers entirely bound up in corporate resource wars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Statutes and contracts as ‘secret weapons’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Use of private contractors as enforcers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Court decisions as ex-post-facto justification for nefarious plans</a:t>
            </a:r>
          </a:p>
          <a:p>
            <a:endParaRPr lang="en-US" i="1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0" indent="0"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  <p:pic>
        <p:nvPicPr>
          <p:cNvPr id="5" name="Picture 4" descr="Water-Knif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018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8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459"/>
            <a:ext cx="8229600" cy="108870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B3FFFF"/>
                </a:solidFill>
                <a:latin typeface="Avenir Medium"/>
                <a:cs typeface="Avenir Medium"/>
              </a:rPr>
              <a:t>What </a:t>
            </a:r>
            <a:r>
              <a:rPr lang="en-US" dirty="0" smtClean="0">
                <a:solidFill>
                  <a:srgbClr val="B3FFFF"/>
                </a:solidFill>
                <a:latin typeface="Avenir Medium"/>
                <a:cs typeface="Avenir Medium"/>
              </a:rPr>
              <a:t>does SF tell us about law?</a:t>
            </a:r>
            <a:endParaRPr lang="en-US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7025"/>
            <a:ext cx="8229600" cy="5931678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seems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contingent and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exceptionalism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 becomes normal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 is differential in range and speed:</a:t>
            </a: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 that defines security is fast paced and both specific and wide-ranging - its transformations are beyond ordinary people</a:t>
            </a: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 that protects people (human rights etc.) is slow, over-general and has gaps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 is a tool of powerful interests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 is always backed by threat / use of violence</a:t>
            </a:r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Technology will outpace law to the point where the </a:t>
            </a:r>
            <a:r>
              <a:rPr lang="en-US" i="1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veredictum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of intelligent machines no longer needs the </a:t>
            </a:r>
            <a:r>
              <a:rPr lang="en-US" i="1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juris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 dictum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of humanity…</a:t>
            </a:r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39902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657"/>
          </a:xfrm>
        </p:spPr>
        <p:txBody>
          <a:bodyPr/>
          <a:lstStyle/>
          <a:p>
            <a:r>
              <a:rPr lang="en-US" dirty="0" smtClean="0">
                <a:solidFill>
                  <a:srgbClr val="B3FFFF"/>
                </a:solidFill>
                <a:latin typeface="Avenir Medium"/>
                <a:cs typeface="Avenir Medium"/>
              </a:rPr>
              <a:t>Outline</a:t>
            </a:r>
            <a:endParaRPr lang="en-US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658"/>
            <a:ext cx="8229600" cy="5337096"/>
          </a:xfrm>
        </p:spPr>
        <p:txBody>
          <a:bodyPr>
            <a:normAutofit lnSpcReduction="10000"/>
          </a:bodyPr>
          <a:lstStyle/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Methods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Headline Findings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Law: everywhere and nowhere in SF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Emerging Legal Issues in 3 science fictional worlds: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Charles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Stross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: 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Halting State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(2007) / 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Rule 34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(2011)</a:t>
            </a:r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Ken McLeod: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 Intrusion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(2013)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Paulo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Bacigalupi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: 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The Water Knife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(2015)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What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does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SF tell us about law?</a:t>
            </a:r>
          </a:p>
          <a:p>
            <a:pPr>
              <a:buClr>
                <a:srgbClr val="B3FFFF"/>
              </a:buClr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207714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0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B3FFFF"/>
                </a:solidFill>
                <a:latin typeface="Avenir Medium"/>
                <a:cs typeface="Avenir Medium"/>
              </a:rPr>
              <a:t>Methods 1</a:t>
            </a:r>
            <a:endParaRPr lang="en-US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8526"/>
            <a:ext cx="8229600" cy="5095777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Systematic survey element: sample = all major British and American SF prizes 2003-2012 (for books published 2002-2011)</a:t>
            </a:r>
          </a:p>
          <a:p>
            <a:pPr lvl="1">
              <a:buClr>
                <a:srgbClr val="B3FFFF"/>
              </a:buClr>
            </a:pP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Hugos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, Nebulas, JWCM, BSFA, ACC, PKD, Locus,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Tiptrees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…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Collated nominees + winners: over 300 novels!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Tried various ways of shortening this mega-list: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Winners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Multiple-nominees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Combinations…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However now also extending it to 2013/14/15…</a:t>
            </a:r>
          </a:p>
          <a:p>
            <a:pPr marL="0" indent="0"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264585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0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B3FFFF"/>
                </a:solidFill>
                <a:latin typeface="Avenir Medium"/>
                <a:cs typeface="Avenir Medium"/>
              </a:rPr>
              <a:t>Methods 2</a:t>
            </a:r>
            <a:endParaRPr lang="en-US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6665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Long-list: 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either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won 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and/or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multiply-nominated: 87 novels (+)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Forms main pool for analysis of themes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Gradually reading all of these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Almost complete (never complete!)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Then: selected various novels that were either representative of a particular theme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Security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Surveillance… 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Today: concentrating on novels that deal with crime and law</a:t>
            </a:r>
          </a:p>
          <a:p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43872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B3FFFF"/>
                </a:solidFill>
                <a:latin typeface="Avenir Medium"/>
                <a:cs typeface="Avenir Medium"/>
              </a:rPr>
              <a:t>Shared Themes</a:t>
            </a:r>
            <a:endParaRPr lang="en-US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marL="971550" lvl="1" indent="-514350">
              <a:buClr>
                <a:srgbClr val="B3FFFF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War and insecurity everywhere </a:t>
            </a:r>
          </a:p>
          <a:p>
            <a:pPr marL="971550" lvl="1" indent="-514350">
              <a:buClr>
                <a:srgbClr val="B3FFFF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Bio</a:t>
            </a: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/Genetic/Environmental SF (e.g.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Gwyneth Jones (2004)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Life</a:t>
            </a: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; Paolo </a:t>
            </a:r>
            <a:r>
              <a:rPr lang="en-US" dirty="0" err="1">
                <a:solidFill>
                  <a:srgbClr val="B3B0FF"/>
                </a:solidFill>
                <a:latin typeface="Avenir Light"/>
                <a:cs typeface="Avenir Light"/>
              </a:rPr>
              <a:t>Bacigalupi</a:t>
            </a: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(2009)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The Wind-Up Girl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)</a:t>
            </a:r>
          </a:p>
          <a:p>
            <a:pPr marL="971550" lvl="1" indent="-514350">
              <a:buClr>
                <a:srgbClr val="B3FFFF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Concern with Global South and the insecurity of Others (e.g. Geoff Ryman (2004)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Air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, everything by Ian McDonald, Lauren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Beukes</a:t>
            </a: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(2010)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Zoo City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) </a:t>
            </a:r>
          </a:p>
          <a:p>
            <a:pPr marL="971550" lvl="1" indent="-514350">
              <a:buClr>
                <a:srgbClr val="B3FFFF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Revival of  alternative history (e.g. Connie Wills (2010)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Blackout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 /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All Clear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)</a:t>
            </a:r>
            <a:endParaRPr lang="en-US" i="1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971550" lvl="1" indent="-514350">
              <a:buClr>
                <a:srgbClr val="B3FFFF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Mainstreaming of slipstream / </a:t>
            </a: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‘new weird’ / urban fantasy (e.g. China </a:t>
            </a:r>
            <a:r>
              <a:rPr lang="en-US" dirty="0" err="1">
                <a:solidFill>
                  <a:srgbClr val="B3B0FF"/>
                </a:solidFill>
                <a:latin typeface="Avenir Light"/>
                <a:cs typeface="Avenir Light"/>
              </a:rPr>
              <a:t>Miéville</a:t>
            </a: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 (2009) </a:t>
            </a:r>
            <a:r>
              <a:rPr lang="en-US" i="1" dirty="0">
                <a:solidFill>
                  <a:srgbClr val="B3FFFF"/>
                </a:solidFill>
                <a:latin typeface="Avenir Light"/>
                <a:cs typeface="Avenir Light"/>
              </a:rPr>
              <a:t>The City &amp; the City</a:t>
            </a: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) and blurring of SF and fantasy </a:t>
            </a: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971550" lvl="1" indent="-514350">
              <a:buClr>
                <a:srgbClr val="B3FFFF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Turn to Self-referential fiction (e.g. Cherie Priest (2009)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Boneshaker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; John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Scalzi’s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 (2012)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Redshirts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)</a:t>
            </a:r>
          </a:p>
          <a:p>
            <a:pPr marL="971550" lvl="1" indent="-514350">
              <a:buClr>
                <a:srgbClr val="B3FFFF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Nostalgia</a:t>
            </a:r>
          </a:p>
          <a:p>
            <a:pPr marL="971550" lvl="1" indent="-514350">
              <a:buClr>
                <a:srgbClr val="B3FFFF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Rise of Young Adult (YA) fiction</a:t>
            </a:r>
          </a:p>
          <a:p>
            <a:pPr marL="0" indent="0">
              <a:buClr>
                <a:srgbClr val="B3FFFF"/>
              </a:buClr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263257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B3FFFF"/>
                </a:solidFill>
                <a:latin typeface="Avenir Heavy"/>
                <a:cs typeface="Avenir Heavy"/>
              </a:rPr>
              <a:t>Emerging Legal Themes in Three Science Fictional Worlds</a:t>
            </a:r>
            <a:endParaRPr lang="en-US" dirty="0">
              <a:solidFill>
                <a:srgbClr val="B3FFFF"/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382176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908" y="197946"/>
            <a:ext cx="6877091" cy="1336134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B3FFFF"/>
                </a:solidFill>
                <a:latin typeface="Avenir Medium"/>
                <a:cs typeface="Avenir Medium"/>
              </a:rPr>
              <a:t>An observation</a:t>
            </a:r>
            <a:endParaRPr lang="en-US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0026"/>
            <a:ext cx="8229600" cy="4983251"/>
          </a:xfrm>
        </p:spPr>
        <p:txBody>
          <a:bodyPr>
            <a:normAutofit/>
          </a:bodyPr>
          <a:lstStyle/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SF features a great deal of crime, policing, prisons, private eyes etc.</a:t>
            </a:r>
          </a:p>
          <a:p>
            <a:pPr>
              <a:buClr>
                <a:srgbClr val="B3FFFF"/>
              </a:buClr>
            </a:pP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O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ther aspects of the judicial system, not so much – maybe not surprising</a:t>
            </a:r>
          </a:p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But consideration of ‘the law’ as a subject of SF is rare – and this is perhaps more surprising…</a:t>
            </a: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0" indent="0"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117432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oss-halting-st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20590" cy="6858000"/>
          </a:xfrm>
          <a:prstGeom prst="rect">
            <a:avLst/>
          </a:prstGeom>
        </p:spPr>
      </p:pic>
      <p:pic>
        <p:nvPicPr>
          <p:cNvPr id="3" name="Picture 2" descr="Rule-34-front-cover-197x30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219" y="99"/>
            <a:ext cx="4503576" cy="685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0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908" y="197946"/>
            <a:ext cx="6877091" cy="1336134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B3FFFF"/>
                </a:solidFill>
                <a:latin typeface="Avenir Medium"/>
                <a:cs typeface="Avenir Medium"/>
              </a:rPr>
              <a:t>1. A finger in the dyke of techno-depravity</a:t>
            </a:r>
            <a:endParaRPr lang="en-US" dirty="0">
              <a:solidFill>
                <a:srgbClr val="B3FFFF"/>
              </a:solidFill>
              <a:latin typeface="Avenir Medium"/>
              <a:cs typeface="Avenir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0026"/>
            <a:ext cx="8229600" cy="4983251"/>
          </a:xfrm>
        </p:spPr>
        <p:txBody>
          <a:bodyPr>
            <a:normAutofit lnSpcReduction="10000"/>
          </a:bodyPr>
          <a:lstStyle/>
          <a:p>
            <a:pPr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Charles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Stross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 – dark and cynical </a:t>
            </a:r>
            <a:r>
              <a:rPr lang="en-US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humour</a:t>
            </a:r>
            <a:r>
              <a:rPr lang="en-US" dirty="0">
                <a:solidFill>
                  <a:srgbClr val="B3B0FF"/>
                </a:solidFill>
                <a:latin typeface="Avenir Light"/>
                <a:cs typeface="Avenir Light"/>
              </a:rPr>
              <a:t>: Situation Normal All Fucked Up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…</a:t>
            </a:r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>
              <a:buClr>
                <a:srgbClr val="B3FFFF"/>
              </a:buClr>
            </a:pP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Halting State 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(2007) / </a:t>
            </a:r>
            <a:r>
              <a:rPr lang="en-US" i="1" dirty="0" smtClean="0">
                <a:solidFill>
                  <a:srgbClr val="B3FFFF"/>
                </a:solidFill>
                <a:latin typeface="Avenir Light"/>
                <a:cs typeface="Avenir Light"/>
              </a:rPr>
              <a:t>Rule 34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(2011):</a:t>
            </a:r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‘Rebus’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in the near future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Crime in virtual worlds and the impracticality of geographical ‘jurisdiction’</a:t>
            </a:r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Technological development and depravity: the (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inevitable?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) mismatch of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human law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and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morality</a:t>
            </a:r>
          </a:p>
          <a:p>
            <a:pPr lvl="1">
              <a:buClr>
                <a:srgbClr val="B3FFFF"/>
              </a:buClr>
            </a:pP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But: </a:t>
            </a:r>
            <a:r>
              <a:rPr lang="en-US" i="1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justicia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 ex </a:t>
            </a:r>
            <a:r>
              <a:rPr lang="en-US" i="1" dirty="0" err="1" smtClean="0">
                <a:solidFill>
                  <a:srgbClr val="B3B0FF"/>
                </a:solidFill>
                <a:latin typeface="Avenir Light"/>
                <a:cs typeface="Avenir Light"/>
              </a:rPr>
              <a:t>machina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 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– AI will judge us – c.f. Kim Stanley Robinson’s </a:t>
            </a:r>
            <a:r>
              <a:rPr lang="en-US" i="1" dirty="0" smtClean="0">
                <a:solidFill>
                  <a:srgbClr val="B3B0FF"/>
                </a:solidFill>
                <a:latin typeface="Avenir Light"/>
                <a:cs typeface="Avenir Light"/>
              </a:rPr>
              <a:t>Aurora</a:t>
            </a:r>
            <a:r>
              <a:rPr lang="en-US" dirty="0" smtClean="0">
                <a:solidFill>
                  <a:srgbClr val="B3B0FF"/>
                </a:solidFill>
                <a:latin typeface="Avenir Light"/>
                <a:cs typeface="Avenir Light"/>
              </a:rPr>
              <a:t> (2015)</a:t>
            </a:r>
            <a:endParaRPr lang="en-US" i="1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pPr marL="0" indent="0">
              <a:buNone/>
            </a:pPr>
            <a:endParaRPr lang="en-US" dirty="0" smtClean="0">
              <a:solidFill>
                <a:srgbClr val="B3B0FF"/>
              </a:solidFill>
              <a:latin typeface="Avenir Light"/>
              <a:cs typeface="Avenir Light"/>
            </a:endParaRPr>
          </a:p>
          <a:p>
            <a:endParaRPr lang="en-US" dirty="0">
              <a:solidFill>
                <a:srgbClr val="B3B0FF"/>
              </a:solidFill>
              <a:latin typeface="Avenir Light"/>
              <a:cs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119767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762</Words>
  <Application>Microsoft Macintosh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Emerging Legal Issues in Recent Transatlantic Science Fiction </vt:lpstr>
      <vt:lpstr>Outline</vt:lpstr>
      <vt:lpstr>Methods 1</vt:lpstr>
      <vt:lpstr>Methods 2</vt:lpstr>
      <vt:lpstr>Shared Themes</vt:lpstr>
      <vt:lpstr>Emerging Legal Themes in Three Science Fictional Worlds</vt:lpstr>
      <vt:lpstr>An observation</vt:lpstr>
      <vt:lpstr>PowerPoint Presentation</vt:lpstr>
      <vt:lpstr>1. A finger in the dyke of techno-depravity</vt:lpstr>
      <vt:lpstr>2. If you see something say something…</vt:lpstr>
      <vt:lpstr>3. Environmental Lawfare</vt:lpstr>
      <vt:lpstr>What does SF tell us about law?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Fiction Since 9/11</dc:title>
  <dc:creator>David M. Wood</dc:creator>
  <cp:lastModifiedBy>David M. Wood</cp:lastModifiedBy>
  <cp:revision>47</cp:revision>
  <dcterms:created xsi:type="dcterms:W3CDTF">2013-04-21T22:56:35Z</dcterms:created>
  <dcterms:modified xsi:type="dcterms:W3CDTF">2015-09-24T08:25:41Z</dcterms:modified>
</cp:coreProperties>
</file>