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5.xml" ContentType="application/vnd.openxmlformats-officedocument.theme+xml"/>
  <Override PartName="/ppt/tags/tag67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49" r:id="rId2"/>
    <p:sldMasterId id="2147483654" r:id="rId3"/>
    <p:sldMasterId id="2147483657" r:id="rId4"/>
    <p:sldMasterId id="2147483682" r:id="rId5"/>
  </p:sldMasterIdLst>
  <p:notesMasterIdLst>
    <p:notesMasterId r:id="rId19"/>
  </p:notesMasterIdLst>
  <p:handoutMasterIdLst>
    <p:handoutMasterId r:id="rId20"/>
  </p:handoutMasterIdLst>
  <p:sldIdLst>
    <p:sldId id="277" r:id="rId6"/>
    <p:sldId id="271" r:id="rId7"/>
    <p:sldId id="259" r:id="rId8"/>
    <p:sldId id="275" r:id="rId9"/>
    <p:sldId id="272" r:id="rId10"/>
    <p:sldId id="273" r:id="rId11"/>
    <p:sldId id="261" r:id="rId12"/>
    <p:sldId id="262" r:id="rId13"/>
    <p:sldId id="276" r:id="rId14"/>
    <p:sldId id="278" r:id="rId15"/>
    <p:sldId id="279" r:id="rId16"/>
    <p:sldId id="263" r:id="rId17"/>
    <p:sldId id="258" r:id="rId18"/>
  </p:sldIdLst>
  <p:sldSz cx="10693400" cy="7561263"/>
  <p:notesSz cx="9926638" cy="6797675"/>
  <p:custDataLst>
    <p:tags r:id="rId21"/>
  </p:custDataLst>
  <p:defaultTextStyle>
    <a:defPPr>
      <a:defRPr lang="en-US"/>
    </a:defPPr>
    <a:lvl1pPr marL="0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52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04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756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008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259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512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764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015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5">
          <p15:clr>
            <a:srgbClr val="A4A3A4"/>
          </p15:clr>
        </p15:guide>
        <p15:guide id="2" orient="horz" pos="2630">
          <p15:clr>
            <a:srgbClr val="A4A3A4"/>
          </p15:clr>
        </p15:guide>
        <p15:guide id="3" orient="horz" pos="3448">
          <p15:clr>
            <a:srgbClr val="A4A3A4"/>
          </p15:clr>
        </p15:guide>
        <p15:guide id="4" orient="horz" pos="3606">
          <p15:clr>
            <a:srgbClr val="A4A3A4"/>
          </p15:clr>
        </p15:guide>
        <p15:guide id="5" orient="horz" pos="4422">
          <p15:clr>
            <a:srgbClr val="A4A3A4"/>
          </p15:clr>
        </p15:guide>
        <p15:guide id="6" orient="horz" pos="1495">
          <p15:clr>
            <a:srgbClr val="A4A3A4"/>
          </p15:clr>
        </p15:guide>
        <p15:guide id="7" orient="horz" pos="968">
          <p15:clr>
            <a:srgbClr val="A4A3A4"/>
          </p15:clr>
        </p15:guide>
        <p15:guide id="8" orient="horz" pos="4536">
          <p15:clr>
            <a:srgbClr val="A4A3A4"/>
          </p15:clr>
        </p15:guide>
        <p15:guide id="9" orient="horz" pos="2472">
          <p15:clr>
            <a:srgbClr val="A4A3A4"/>
          </p15:clr>
        </p15:guide>
        <p15:guide id="10" pos="1735">
          <p15:clr>
            <a:srgbClr val="A4A3A4"/>
          </p15:clr>
        </p15:guide>
        <p15:guide id="11" pos="341">
          <p15:clr>
            <a:srgbClr val="A4A3A4"/>
          </p15:clr>
        </p15:guide>
        <p15:guide id="12" pos="6396">
          <p15:clr>
            <a:srgbClr val="A4A3A4"/>
          </p15:clr>
        </p15:guide>
        <p15:guide id="13" pos="1893">
          <p15:clr>
            <a:srgbClr val="A4A3A4"/>
          </p15:clr>
        </p15:guide>
        <p15:guide id="14" pos="3448">
          <p15:clr>
            <a:srgbClr val="A4A3A4"/>
          </p15:clr>
        </p15:guide>
        <p15:guide id="15" pos="3288">
          <p15:clr>
            <a:srgbClr val="A4A3A4"/>
          </p15:clr>
        </p15:guide>
        <p15:guide id="16" pos="4842">
          <p15:clr>
            <a:srgbClr val="A4A3A4"/>
          </p15:clr>
        </p15:guide>
        <p15:guide id="17" pos="50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9829" autoAdjust="0"/>
  </p:normalViewPr>
  <p:slideViewPr>
    <p:cSldViewPr snapToGrid="0" showGuides="1">
      <p:cViewPr varScale="1">
        <p:scale>
          <a:sx n="91" d="100"/>
          <a:sy n="91" d="100"/>
        </p:scale>
        <p:origin x="-1566" y="-120"/>
      </p:cViewPr>
      <p:guideLst>
        <p:guide orient="horz" pos="1655"/>
        <p:guide orient="horz" pos="2630"/>
        <p:guide orient="horz" pos="3448"/>
        <p:guide orient="horz" pos="3606"/>
        <p:guide orient="horz" pos="4422"/>
        <p:guide orient="horz" pos="1495"/>
        <p:guide orient="horz" pos="968"/>
        <p:guide orient="horz" pos="4536"/>
        <p:guide orient="horz" pos="2472"/>
        <p:guide pos="1735"/>
        <p:guide pos="341"/>
        <p:guide pos="6396"/>
        <p:guide pos="1893"/>
        <p:guide pos="3448"/>
        <p:guide pos="3288"/>
        <p:guide pos="4842"/>
        <p:guide pos="50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202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86219" y="199827"/>
            <a:ext cx="4767913" cy="142733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972575" y="6565734"/>
            <a:ext cx="1367844" cy="142733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69A87F09-2F19-4985-A21C-63812DBBA15D}" type="datetimeFigureOut">
              <a:rPr lang="en-GB" sz="800" smtClean="0"/>
              <a:t>25/09/2015</a:t>
            </a:fld>
            <a:endParaRPr lang="en-GB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98869" y="6565734"/>
            <a:ext cx="4767913" cy="1427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en-GB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86219" y="6565734"/>
            <a:ext cx="195406" cy="1427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l"/>
            <a:fld id="{1055604F-1BD9-40B6-BFED-F6D3E257C45C}" type="slidenum">
              <a:rPr lang="en-GB" sz="800" smtClean="0"/>
              <a:pPr algn="l"/>
              <a:t>‹#›</a:t>
            </a:fld>
            <a:endParaRPr lang="en-GB" sz="80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77" y="186981"/>
            <a:ext cx="1368359" cy="2140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87673" y="543854"/>
            <a:ext cx="875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399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86219" y="199874"/>
            <a:ext cx="4767913" cy="142733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972575" y="6565734"/>
            <a:ext cx="1367844" cy="142733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22AAA70-DFBF-4B8F-9C89-1FE6861C6264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38488" y="1116013"/>
            <a:ext cx="36068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85733" y="4183958"/>
            <a:ext cx="8755173" cy="2141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98869" y="6565734"/>
            <a:ext cx="4767913" cy="1427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219" y="6565734"/>
            <a:ext cx="234488" cy="1427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/>
            </a:lvl1pPr>
          </a:lstStyle>
          <a:p>
            <a:fld id="{16CB44FA-019E-4430-9BC6-C7505E58AF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77" y="186981"/>
            <a:ext cx="1368359" cy="2140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87673" y="543854"/>
            <a:ext cx="875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8609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913915" rtl="0" eaLnBrk="1" latinLnBrk="0" hangingPunct="1">
      <a:buFont typeface="Arial" panose="020B0604020202020204" pitchFamily="34" charset="0"/>
      <a:buNone/>
      <a:defRPr sz="13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3915" rtl="0" eaLnBrk="1" latinLnBrk="0" hangingPunct="1">
      <a:buFont typeface="Arial" panose="020B0604020202020204" pitchFamily="34" charset="0"/>
      <a:buNone/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215885" indent="-215885" algn="l" defTabSz="913915" rtl="0" eaLnBrk="1" latinLnBrk="0" hangingPunct="1">
      <a:buFont typeface="Arial" panose="020B0604020202020204" pitchFamily="34" charset="0"/>
      <a:buChar char="•"/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215885" indent="-215885" algn="l" defTabSz="913915" rtl="0" eaLnBrk="1" latinLnBrk="0" hangingPunct="1">
      <a:buFont typeface="Arial" panose="020B0604020202020204" pitchFamily="34" charset="0"/>
      <a:buChar char="•"/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15885" indent="-215885" algn="l" defTabSz="913915" rtl="0" eaLnBrk="1" latinLnBrk="0" hangingPunct="1">
      <a:buFont typeface="Arial" panose="020B0604020202020204" pitchFamily="34" charset="0"/>
      <a:buChar char="•"/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15885" indent="-215885" algn="l" defTabSz="913915" rtl="0" eaLnBrk="1" latinLnBrk="0" hangingPunct="1">
      <a:buFont typeface="Arial" panose="020B0604020202020204" pitchFamily="34" charset="0"/>
      <a:buChar char="•"/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15885" indent="-215885" algn="l" defTabSz="913915" rtl="0" eaLnBrk="1" latinLnBrk="0" hangingPunct="1">
      <a:buFont typeface="Arial" panose="020B0604020202020204" pitchFamily="34" charset="0"/>
      <a:buChar char="•"/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15885" indent="-215885" algn="l" defTabSz="913915" rtl="0" eaLnBrk="1" latinLnBrk="0" hangingPunct="1">
      <a:buFont typeface="Arial" panose="020B0604020202020204" pitchFamily="34" charset="0"/>
      <a:buChar char="•"/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15885" indent="-215885" algn="l" defTabSz="913915" rtl="0" eaLnBrk="1" latinLnBrk="0" hangingPunct="1">
      <a:buFont typeface="Arial" panose="020B0604020202020204" pitchFamily="34" charset="0"/>
      <a:buChar char="•"/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0075" y="1116013"/>
            <a:ext cx="36036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97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0075" y="1116013"/>
            <a:ext cx="36036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6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25AD007-6EA8-48F5-A728-CD45C74B7922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828002" y="7200900"/>
            <a:ext cx="4391701" cy="143099"/>
          </a:xfrm>
        </p:spPr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41342" y="2627313"/>
            <a:ext cx="9610725" cy="4392612"/>
          </a:xfrm>
        </p:spPr>
        <p:txBody>
          <a:bodyPr/>
          <a:lstStyle>
            <a:lvl1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TOC level 1</a:t>
            </a:r>
          </a:p>
          <a:p>
            <a:pPr lvl="1"/>
            <a:r>
              <a:rPr lang="en-US" dirty="0" smtClean="0"/>
              <a:t>TOC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473700" y="7200903"/>
            <a:ext cx="900000" cy="14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 b="0"/>
            </a:lvl1pPr>
            <a:lvl2pPr>
              <a:lnSpc>
                <a:spcPct val="100000"/>
              </a:lnSpc>
              <a:spcAft>
                <a:spcPts val="0"/>
              </a:spcAft>
              <a:defRPr sz="800" b="0"/>
            </a:lvl2pPr>
            <a:lvl3pPr>
              <a:lnSpc>
                <a:spcPct val="100000"/>
              </a:lnSpc>
              <a:spcAft>
                <a:spcPts val="0"/>
              </a:spcAft>
              <a:defRPr sz="800" b="0"/>
            </a:lvl3pPr>
            <a:lvl4pPr>
              <a:lnSpc>
                <a:spcPct val="100000"/>
              </a:lnSpc>
              <a:spcAft>
                <a:spcPts val="0"/>
              </a:spcAft>
              <a:defRPr sz="800" b="0"/>
            </a:lvl4pPr>
            <a:lvl5pPr>
              <a:lnSpc>
                <a:spcPct val="100000"/>
              </a:lnSpc>
              <a:spcAft>
                <a:spcPts val="0"/>
              </a:spcAft>
              <a:defRPr sz="800" b="0"/>
            </a:lvl5pPr>
          </a:lstStyle>
          <a:p>
            <a:pPr lvl="0"/>
            <a:r>
              <a:rPr lang="en-US" dirty="0" smtClean="0"/>
              <a:t>Worksite reference</a:t>
            </a:r>
          </a:p>
        </p:txBody>
      </p:sp>
    </p:spTree>
    <p:extLst>
      <p:ext uri="{BB962C8B-B14F-4D97-AF65-F5344CB8AC3E}">
        <p14:creationId xmlns:p14="http://schemas.microsoft.com/office/powerpoint/2010/main" val="12040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B90D116-3D26-4B43-B9AB-8620D387F84E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541342" y="2627313"/>
            <a:ext cx="4679949" cy="4392612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 1</a:t>
            </a:r>
          </a:p>
          <a:p>
            <a:pPr lvl="1"/>
            <a:r>
              <a:rPr lang="en-US" dirty="0" smtClean="0"/>
              <a:t>Bullet 2</a:t>
            </a:r>
          </a:p>
          <a:p>
            <a:pPr lvl="2"/>
            <a:r>
              <a:rPr lang="en-US" dirty="0" smtClean="0"/>
              <a:t>Bullet 3</a:t>
            </a:r>
          </a:p>
          <a:p>
            <a:pPr lvl="3"/>
            <a:r>
              <a:rPr lang="en-US" dirty="0" smtClean="0"/>
              <a:t>Bullet 4</a:t>
            </a:r>
          </a:p>
          <a:p>
            <a:pPr lvl="4"/>
            <a:r>
              <a:rPr lang="en-US" dirty="0" smtClean="0"/>
              <a:t>Bullet 5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5472118" y="2627313"/>
            <a:ext cx="4679949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 1</a:t>
            </a:r>
          </a:p>
          <a:p>
            <a:pPr lvl="1"/>
            <a:r>
              <a:rPr lang="en-US" dirty="0" smtClean="0"/>
              <a:t>Bullet 2</a:t>
            </a:r>
          </a:p>
          <a:p>
            <a:pPr lvl="2"/>
            <a:r>
              <a:rPr lang="en-US" dirty="0" smtClean="0"/>
              <a:t>Bullet 3</a:t>
            </a:r>
          </a:p>
          <a:p>
            <a:pPr lvl="3"/>
            <a:r>
              <a:rPr lang="en-US" dirty="0" smtClean="0"/>
              <a:t>Bullet 4</a:t>
            </a:r>
          </a:p>
          <a:p>
            <a:pPr lvl="4"/>
            <a:r>
              <a:rPr lang="en-US" dirty="0" smtClean="0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76801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04374D2-4E11-47AF-BE0A-63FC41D71344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  <p:custDataLst>
              <p:tags r:id="rId5"/>
            </p:custDataLst>
          </p:nvPr>
        </p:nvSpPr>
        <p:spPr>
          <a:xfrm>
            <a:off x="541342" y="2627313"/>
            <a:ext cx="9610725" cy="43926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1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941D54C-7123-42E0-AA0F-9A8ADFF2D267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7"/>
            <p:custDataLst>
              <p:tags r:id="rId5"/>
            </p:custDataLst>
          </p:nvPr>
        </p:nvSpPr>
        <p:spPr>
          <a:xfrm>
            <a:off x="541342" y="2627313"/>
            <a:ext cx="4679949" cy="43926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8"/>
            <p:custDataLst>
              <p:tags r:id="rId6"/>
            </p:custDataLst>
          </p:nvPr>
        </p:nvSpPr>
        <p:spPr>
          <a:xfrm>
            <a:off x="5472118" y="2627313"/>
            <a:ext cx="4679949" cy="43926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9CABB4-0359-463A-8222-1821030A564A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40000" y="2628000"/>
            <a:ext cx="4680000" cy="439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 1</a:t>
            </a:r>
          </a:p>
          <a:p>
            <a:pPr lvl="1"/>
            <a:r>
              <a:rPr lang="en-US" dirty="0" smtClean="0"/>
              <a:t>Bullet 2</a:t>
            </a:r>
          </a:p>
          <a:p>
            <a:pPr lvl="2"/>
            <a:r>
              <a:rPr lang="en-US" dirty="0" smtClean="0"/>
              <a:t>Bullet 3</a:t>
            </a:r>
          </a:p>
          <a:p>
            <a:pPr lvl="3"/>
            <a:r>
              <a:rPr lang="en-US" dirty="0" smtClean="0"/>
              <a:t>Bullet 4</a:t>
            </a:r>
          </a:p>
          <a:p>
            <a:pPr lvl="4"/>
            <a:r>
              <a:rPr lang="en-US" dirty="0" smtClean="0"/>
              <a:t>Bullet 5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472000" y="2628899"/>
            <a:ext cx="4680000" cy="4392000"/>
          </a:xfrm>
        </p:spPr>
        <p:txBody>
          <a:bodyPr/>
          <a:lstStyle>
            <a:lvl1pPr marL="179872" indent="-179872">
              <a:lnSpc>
                <a:spcPts val="3200"/>
              </a:lnSpc>
              <a:spcAft>
                <a:spcPts val="1200"/>
              </a:spcAft>
              <a:defRPr sz="3000" b="0">
                <a:solidFill>
                  <a:schemeClr val="accent4"/>
                </a:solidFill>
                <a:latin typeface="+mj-lt"/>
              </a:defRPr>
            </a:lvl1pPr>
            <a:lvl2pPr marL="180000" indent="-18000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defRPr baseline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Opening quote</a:t>
            </a:r>
          </a:p>
          <a:p>
            <a:pPr lvl="1"/>
            <a:r>
              <a:rPr lang="en-US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421288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FC5019B-2BCB-4D53-87B8-52D0A2FCECD7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6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07F5-B6B5-4CF0-B1FF-0E955D04C3F4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6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1" y="0"/>
            <a:ext cx="10689687" cy="378063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04306" tIns="52153" rIns="104306" bIns="52153" anchor="ctr"/>
          <a:lstStyle/>
          <a:p>
            <a:endParaRPr lang="en-GB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9567" y="2261377"/>
            <a:ext cx="9089390" cy="9311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1" y="3780631"/>
            <a:ext cx="10689687" cy="37806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55" y="3284474"/>
            <a:ext cx="1779110" cy="257982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1000" y="3191210"/>
            <a:ext cx="4925700" cy="504084"/>
          </a:xfrm>
        </p:spPr>
        <p:txBody>
          <a:bodyPr/>
          <a:lstStyle>
            <a:lvl1pPr marL="0" indent="0">
              <a:buNone/>
              <a:defRPr sz="1800">
                <a:solidFill>
                  <a:srgbClr val="BAC3C9"/>
                </a:solidFill>
                <a:latin typeface="Times New Roman" pitchFamily="18" charset="0"/>
                <a:cs typeface="Times New Roman" pitchFamily="18" charset="0"/>
              </a:defRPr>
            </a:lvl1pPr>
            <a:lvl2pPr marL="438228" indent="0">
              <a:buNone/>
              <a:defRPr>
                <a:solidFill>
                  <a:srgbClr val="BAC3C9"/>
                </a:solidFill>
              </a:defRPr>
            </a:lvl2pPr>
            <a:lvl3pPr marL="869213" indent="0">
              <a:buNone/>
              <a:defRPr>
                <a:solidFill>
                  <a:srgbClr val="BAC3C9"/>
                </a:solidFill>
              </a:defRPr>
            </a:lvl3pPr>
            <a:lvl4pPr marL="1296577" indent="0">
              <a:buNone/>
              <a:defRPr>
                <a:solidFill>
                  <a:srgbClr val="BAC3C9"/>
                </a:solidFill>
              </a:defRPr>
            </a:lvl4pPr>
            <a:lvl5pPr marL="1734805" indent="0">
              <a:buNone/>
              <a:defRPr>
                <a:solidFill>
                  <a:srgbClr val="BAC3C9"/>
                </a:solidFill>
              </a:defRPr>
            </a:lvl5pPr>
          </a:lstStyle>
          <a:p>
            <a:pPr lvl="0"/>
            <a:r>
              <a:rPr lang="en-US" dirty="0" smtClean="0"/>
              <a:t>Insert date here (month year)</a:t>
            </a:r>
          </a:p>
        </p:txBody>
      </p:sp>
    </p:spTree>
    <p:extLst>
      <p:ext uri="{BB962C8B-B14F-4D97-AF65-F5344CB8AC3E}">
        <p14:creationId xmlns:p14="http://schemas.microsoft.com/office/powerpoint/2010/main" val="1522312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per/Title with full page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564377"/>
            <a:ext cx="9624060" cy="8483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5194" y="156826"/>
            <a:ext cx="210714" cy="428490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34670" y="1607649"/>
            <a:ext cx="9624060" cy="1223579"/>
          </a:xfrm>
          <a:prstGeom prst="rect">
            <a:avLst/>
          </a:prstGeom>
        </p:spPr>
        <p:txBody>
          <a:bodyPr vert="horz" lIns="104306" tIns="52153" rIns="104306" bIns="52153" rtlCol="0">
            <a:spAutoFit/>
          </a:bodyPr>
          <a:lstStyle>
            <a:lvl1pPr marL="456337" indent="-456337">
              <a:buClr>
                <a:schemeClr val="accent4"/>
              </a:buClr>
              <a:buSzPct val="100000"/>
              <a:buFont typeface="Wingdings" pitchFamily="2" charset="2"/>
              <a:buChar char="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788669" y="185491"/>
            <a:ext cx="5079365" cy="509007"/>
          </a:xfrm>
        </p:spPr>
        <p:txBody>
          <a:bodyPr/>
          <a:lstStyle>
            <a:lvl1pPr marL="0" indent="0" algn="ctr">
              <a:buFontTx/>
              <a:buNone/>
              <a:defRPr sz="27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Click to edit super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85194" y="156826"/>
            <a:ext cx="210714" cy="428490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534670" y="7127028"/>
            <a:ext cx="292286" cy="2755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827" y="7057179"/>
            <a:ext cx="510841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 b="1">
                <a:solidFill>
                  <a:srgbClr val="FFFFFF"/>
                </a:solidFill>
                <a:latin typeface="Arial"/>
              </a:defRPr>
            </a:lvl1pPr>
          </a:lstStyle>
          <a:p>
            <a:fld id="{C0F4CDC4-AC2A-B945-9523-276B387016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6015" y="6973164"/>
            <a:ext cx="5881370" cy="403267"/>
          </a:xfrm>
          <a:prstGeom prst="rect">
            <a:avLst/>
          </a:prstGeom>
          <a:ln>
            <a:noFill/>
          </a:ln>
        </p:spPr>
        <p:txBody>
          <a:bodyPr bIns="0" anchor="b" anchorCtr="0"/>
          <a:lstStyle>
            <a:lvl1pPr algn="ctr">
              <a:defRPr sz="16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A5A5A5">
                    <a:lumMod val="50000"/>
                  </a:srgbClr>
                </a:solidFill>
              </a:rPr>
              <a:t>The Regulation of AdBlockers</a:t>
            </a:r>
            <a:endParaRPr lang="en-US" dirty="0">
              <a:solidFill>
                <a:srgbClr val="A5A5A5">
                  <a:lumMod val="50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4670" y="1428239"/>
            <a:ext cx="9624060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0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40002" y="2628000"/>
            <a:ext cx="7156800" cy="6300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Presenters’ names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41339" y="810002"/>
            <a:ext cx="7156800" cy="36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subheading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41338" y="1530000"/>
            <a:ext cx="7156800" cy="1004400"/>
          </a:xfrm>
        </p:spPr>
        <p:txBody>
          <a:bodyPr/>
          <a:lstStyle>
            <a:lvl1pPr>
              <a:lnSpc>
                <a:spcPts val="3599"/>
              </a:lnSpc>
              <a:spcBef>
                <a:spcPts val="0"/>
              </a:spcBef>
              <a:defRPr sz="3400" b="0" baseline="0"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3250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40002" y="2628000"/>
            <a:ext cx="7156800" cy="6300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Presenters’ names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41339" y="810002"/>
            <a:ext cx="7156800" cy="36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subheading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41338" y="1530000"/>
            <a:ext cx="7156800" cy="1004400"/>
          </a:xfrm>
        </p:spPr>
        <p:txBody>
          <a:bodyPr/>
          <a:lstStyle>
            <a:lvl1pPr>
              <a:lnSpc>
                <a:spcPts val="3599"/>
              </a:lnSpc>
              <a:spcBef>
                <a:spcPts val="0"/>
              </a:spcBef>
              <a:defRPr sz="3400" b="0" baseline="0"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Picture"/>
          <p:cNvSpPr>
            <a:spLocks noGrp="1"/>
          </p:cNvSpPr>
          <p:nvPr>
            <p:ph type="pic" sz="quarter" idx="15"/>
          </p:nvPr>
        </p:nvSpPr>
        <p:spPr>
          <a:xfrm>
            <a:off x="533400" y="3543300"/>
            <a:ext cx="9612000" cy="360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0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>
          <a:xfrm>
            <a:off x="540002" y="1530002"/>
            <a:ext cx="7156800" cy="109731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3000" b="0">
                <a:latin typeface="+mj-lt"/>
              </a:defRPr>
            </a:lvl1pPr>
            <a:lvl2pPr>
              <a:lnSpc>
                <a:spcPct val="10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For more information</a:t>
            </a:r>
          </a:p>
          <a:p>
            <a:pPr lvl="1"/>
            <a:r>
              <a:rPr lang="en-US" dirty="0" smtClean="0"/>
              <a:t>please contact: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7491601" y="5004000"/>
            <a:ext cx="2664000" cy="2016001"/>
          </a:xfrm>
        </p:spPr>
        <p:txBody>
          <a:bodyPr anchor="b" anchorCtr="0"/>
          <a:lstStyle>
            <a:lvl1pPr algn="r">
              <a:lnSpc>
                <a:spcPts val="2600"/>
              </a:lnSpc>
              <a:spcAft>
                <a:spcPts val="0"/>
              </a:spcAft>
              <a:defRPr sz="2400" b="0">
                <a:latin typeface="+mj-lt"/>
              </a:defRPr>
            </a:lvl1pPr>
            <a:lvl2pPr algn="r">
              <a:lnSpc>
                <a:spcPts val="2497"/>
              </a:lnSpc>
              <a:spcAft>
                <a:spcPts val="1200"/>
              </a:spcAft>
              <a:defRPr sz="2400">
                <a:solidFill>
                  <a:schemeClr val="accent1"/>
                </a:solidFill>
                <a:latin typeface="+mj-lt"/>
              </a:defRPr>
            </a:lvl2pPr>
            <a:lvl3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Olswang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41338" y="2628000"/>
            <a:ext cx="4680000" cy="212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Back page contacts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540001" y="4892400"/>
            <a:ext cx="4928400" cy="212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Olswang</a:t>
            </a:r>
            <a:r>
              <a:rPr lang="en-US" dirty="0" smtClean="0"/>
              <a:t> offices table</a:t>
            </a:r>
          </a:p>
        </p:txBody>
      </p:sp>
    </p:spTree>
    <p:extLst>
      <p:ext uri="{BB962C8B-B14F-4D97-AF65-F5344CB8AC3E}">
        <p14:creationId xmlns:p14="http://schemas.microsoft.com/office/powerpoint/2010/main" val="14794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9A3A8D8F-A4CA-405E-AC14-F05F1EE4FEAC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41337" y="1537200"/>
            <a:ext cx="9612000" cy="54828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Lead paragraph</a:t>
            </a:r>
          </a:p>
          <a:p>
            <a:pPr lvl="1"/>
            <a:r>
              <a:rPr lang="en-US" dirty="0" smtClean="0"/>
              <a:t>Body text</a:t>
            </a:r>
          </a:p>
          <a:p>
            <a:pPr lvl="2"/>
            <a:r>
              <a:rPr lang="en-US" dirty="0" smtClean="0"/>
              <a:t>Bullet 1</a:t>
            </a:r>
          </a:p>
          <a:p>
            <a:pPr lvl="3"/>
            <a:r>
              <a:rPr lang="en-US" dirty="0" smtClean="0"/>
              <a:t>“Quote”</a:t>
            </a:r>
          </a:p>
          <a:p>
            <a:pPr lvl="4"/>
            <a:r>
              <a:rPr lang="en-US" dirty="0" smtClean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56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6945ABEB-39B3-4B67-999A-7B370F5B667D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41338" y="1536700"/>
            <a:ext cx="9612312" cy="5483226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Lead paragraph</a:t>
            </a:r>
          </a:p>
          <a:p>
            <a:pPr lvl="1"/>
            <a:r>
              <a:rPr lang="en-US" dirty="0" smtClean="0"/>
              <a:t>Body text</a:t>
            </a:r>
          </a:p>
          <a:p>
            <a:pPr lvl="2"/>
            <a:r>
              <a:rPr lang="en-US" dirty="0" smtClean="0"/>
              <a:t>Bullet 1</a:t>
            </a:r>
          </a:p>
          <a:p>
            <a:pPr lvl="3"/>
            <a:r>
              <a:rPr lang="en-US" dirty="0" smtClean="0"/>
              <a:t>“Quote”</a:t>
            </a:r>
          </a:p>
          <a:p>
            <a:pPr lvl="4"/>
            <a:r>
              <a:rPr lang="en-US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98801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5F399BA8-790D-498F-A940-F101482FE667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41338" y="1536700"/>
            <a:ext cx="9612312" cy="548322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Lead paragraph</a:t>
            </a:r>
          </a:p>
          <a:p>
            <a:pPr lvl="1"/>
            <a:r>
              <a:rPr lang="en-US" dirty="0" smtClean="0"/>
              <a:t>Body text</a:t>
            </a:r>
          </a:p>
          <a:p>
            <a:pPr lvl="2"/>
            <a:r>
              <a:rPr lang="en-US" dirty="0" smtClean="0"/>
              <a:t>Bullet 1</a:t>
            </a:r>
          </a:p>
          <a:p>
            <a:pPr lvl="3"/>
            <a:r>
              <a:rPr lang="en-US" dirty="0" smtClean="0"/>
              <a:t>“Quote”</a:t>
            </a:r>
          </a:p>
          <a:p>
            <a:pPr lvl="4"/>
            <a:r>
              <a:rPr lang="en-US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91101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6FEB3A3A-8CB7-4292-B57F-2630ADC21124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41338" y="1536700"/>
            <a:ext cx="9612312" cy="548322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Lead paragraph</a:t>
            </a:r>
          </a:p>
          <a:p>
            <a:pPr lvl="1"/>
            <a:r>
              <a:rPr lang="en-US" dirty="0" smtClean="0"/>
              <a:t>Body text</a:t>
            </a:r>
          </a:p>
          <a:p>
            <a:pPr lvl="2"/>
            <a:r>
              <a:rPr lang="en-US" dirty="0" smtClean="0"/>
              <a:t>Bullet 1</a:t>
            </a:r>
          </a:p>
          <a:p>
            <a:pPr lvl="3"/>
            <a:r>
              <a:rPr lang="en-US" dirty="0" smtClean="0"/>
              <a:t>“Quote”</a:t>
            </a:r>
          </a:p>
          <a:p>
            <a:pPr lvl="4"/>
            <a:r>
              <a:rPr lang="en-US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41336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584EEEB-208F-47D2-87F4-533F82CC721B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41342" y="2627313"/>
            <a:ext cx="9610725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 1</a:t>
            </a:r>
          </a:p>
          <a:p>
            <a:pPr lvl="1"/>
            <a:r>
              <a:rPr lang="en-US" dirty="0" smtClean="0"/>
              <a:t>Bullet 2</a:t>
            </a:r>
          </a:p>
          <a:p>
            <a:pPr lvl="2"/>
            <a:r>
              <a:rPr lang="en-US" dirty="0" smtClean="0"/>
              <a:t>Bullet 3</a:t>
            </a:r>
          </a:p>
          <a:p>
            <a:pPr lvl="3"/>
            <a:r>
              <a:rPr lang="en-US" dirty="0" smtClean="0"/>
              <a:t>Bullet 4</a:t>
            </a:r>
          </a:p>
          <a:p>
            <a:pPr lvl="4"/>
            <a:r>
              <a:rPr lang="en-US" dirty="0" smtClean="0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21517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ags" Target="../tags/tag67.xml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3" y="1530003"/>
            <a:ext cx="9622801" cy="9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40004" y="2628000"/>
            <a:ext cx="9622801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TOC level 1</a:t>
            </a:r>
          </a:p>
          <a:p>
            <a:pPr lvl="1"/>
            <a:r>
              <a:rPr lang="en-US" dirty="0" smtClean="0"/>
              <a:t>TOC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92000" y="7200000"/>
            <a:ext cx="126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DC6FBF8-40AF-4998-9794-58693848BC1C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8002" y="7200000"/>
            <a:ext cx="4391701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ysClr val="windowText" lastClr="000000"/>
                </a:solidFill>
              </a:defRPr>
            </a:lvl1pPr>
          </a:lstStyle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3" y="7200000"/>
            <a:ext cx="14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20000" y="7200003"/>
            <a:ext cx="36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 smtClean="0"/>
              <a:t>|</a:t>
            </a:r>
            <a:endParaRPr lang="en-GB" sz="800" dirty="0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05" y="705600"/>
            <a:ext cx="1260475" cy="2159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41340" y="1080000"/>
            <a:ext cx="9611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42320" rtl="0" eaLnBrk="1" latinLnBrk="0" hangingPunct="1">
        <a:lnSpc>
          <a:spcPts val="32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+mj-lt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+mj-lt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+mj-lt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+mj-lt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+mj-lt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+mj-lt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+mj-lt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+mj-lt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+mj-lt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4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9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2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7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2" y="1368002"/>
            <a:ext cx="7156800" cy="10053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4175125"/>
            <a:ext cx="7146674" cy="284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Heading 1</a:t>
            </a:r>
          </a:p>
          <a:p>
            <a:pPr lvl="1"/>
            <a:r>
              <a:rPr lang="en-US" dirty="0" smtClean="0"/>
              <a:t>Body text</a:t>
            </a:r>
          </a:p>
          <a:p>
            <a:pPr lvl="2"/>
            <a:r>
              <a:rPr lang="en-US" dirty="0" smtClean="0"/>
              <a:t>Bullet 1</a:t>
            </a:r>
          </a:p>
          <a:p>
            <a:pPr lvl="3"/>
            <a:r>
              <a:rPr lang="en-US" dirty="0" smtClean="0"/>
              <a:t>Bullet 2</a:t>
            </a:r>
          </a:p>
          <a:p>
            <a:pPr lvl="4"/>
            <a:r>
              <a:rPr lang="en-US" dirty="0" smtClean="0"/>
              <a:t>List numbered 1</a:t>
            </a:r>
          </a:p>
          <a:p>
            <a:pPr lvl="5"/>
            <a:r>
              <a:rPr lang="en-US" dirty="0" smtClean="0"/>
              <a:t>List numbered 2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1" y="810002"/>
            <a:ext cx="7146674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GB" smtClean="0"/>
              <a:t>The Regulation of AdBlockers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41340" y="540000"/>
            <a:ext cx="9611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05" y="2610005"/>
            <a:ext cx="1584325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4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3" r:id="rId2"/>
    <p:sldLayoutId id="214748365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42320" rtl="0" eaLnBrk="1" latinLnBrk="0" hangingPunct="1">
        <a:lnSpc>
          <a:spcPts val="3599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42320" rtl="0" eaLnBrk="1" latinLnBrk="0" hangingPunct="1">
        <a:lnSpc>
          <a:spcPts val="18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42320" rtl="0" eaLnBrk="1" latinLnBrk="0" hangingPunct="1">
        <a:lnSpc>
          <a:spcPts val="18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15847" indent="-215847" algn="l" defTabSz="1042320" rtl="0" eaLnBrk="1" latinLnBrk="0" hangingPunct="1">
        <a:lnSpc>
          <a:spcPts val="1800"/>
        </a:lnSpc>
        <a:spcBef>
          <a:spcPts val="6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431771" indent="-215847" algn="l" defTabSz="1042320" rtl="0" eaLnBrk="1" latinLnBrk="0" hangingPunct="1">
        <a:lnSpc>
          <a:spcPts val="1800"/>
        </a:lnSpc>
        <a:spcBef>
          <a:spcPts val="0"/>
        </a:spcBef>
        <a:spcAft>
          <a:spcPts val="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15885" indent="-215885" algn="l" defTabSz="1042320" rtl="0" eaLnBrk="1" latinLnBrk="0" hangingPunct="1">
        <a:lnSpc>
          <a:spcPts val="1800"/>
        </a:lnSpc>
        <a:spcBef>
          <a:spcPts val="600"/>
        </a:spcBef>
        <a:spcAft>
          <a:spcPts val="0"/>
        </a:spcAft>
        <a:buClr>
          <a:schemeClr val="tx1"/>
        </a:buClr>
        <a:buFont typeface="+mj-lt"/>
        <a:buAutoNum type="arabicPeriod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431771" indent="-215885" algn="l" defTabSz="1042320" rtl="0" eaLnBrk="1" latinLnBrk="0" hangingPunct="1">
        <a:lnSpc>
          <a:spcPts val="1800"/>
        </a:lnSpc>
        <a:spcBef>
          <a:spcPts val="0"/>
        </a:spcBef>
        <a:spcAft>
          <a:spcPts val="0"/>
        </a:spcAft>
        <a:buClr>
          <a:schemeClr val="tx1">
            <a:lumMod val="65000"/>
            <a:lumOff val="35000"/>
          </a:schemeClr>
        </a:buClr>
        <a:buFont typeface="+mj-lt"/>
        <a:buAutoNum type="alphaLcPeriod"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4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9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2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7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2" y="1080004"/>
            <a:ext cx="71568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Divider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3" y="1536700"/>
            <a:ext cx="9612475" cy="5483226"/>
          </a:xfrm>
          <a:prstGeom prst="rect">
            <a:avLst/>
          </a:prstGeom>
        </p:spPr>
        <p:txBody>
          <a:bodyPr vert="horz" lIns="179872" tIns="179872" rIns="2466000" bIns="179872" rtlCol="0">
            <a:noAutofit/>
          </a:bodyPr>
          <a:lstStyle/>
          <a:p>
            <a:pPr lvl="0"/>
            <a:r>
              <a:rPr lang="en-US" dirty="0" smtClean="0"/>
              <a:t>Lead paragraph</a:t>
            </a:r>
          </a:p>
          <a:p>
            <a:pPr lvl="1"/>
            <a:r>
              <a:rPr lang="en-US" dirty="0" smtClean="0"/>
              <a:t>Body text</a:t>
            </a:r>
          </a:p>
          <a:p>
            <a:pPr lvl="2"/>
            <a:r>
              <a:rPr lang="en-US" dirty="0" smtClean="0"/>
              <a:t>Bullet 1</a:t>
            </a:r>
          </a:p>
          <a:p>
            <a:pPr lvl="3"/>
            <a:r>
              <a:rPr lang="en-US" dirty="0" smtClean="0"/>
              <a:t>“Quote”</a:t>
            </a:r>
          </a:p>
          <a:p>
            <a:pPr lvl="4"/>
            <a:r>
              <a:rPr lang="en-US" dirty="0" smtClean="0"/>
              <a:t>Source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92000" y="7200000"/>
            <a:ext cx="126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EAD1E29-8A7D-40BB-A23A-0880249B257B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8002" y="7200000"/>
            <a:ext cx="4391701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ysClr val="windowText" lastClr="000000"/>
                </a:solidFill>
              </a:defRPr>
            </a:lvl1pPr>
          </a:lstStyle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3" y="7200000"/>
            <a:ext cx="14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20000" y="7200003"/>
            <a:ext cx="36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 smtClean="0"/>
              <a:t>|</a:t>
            </a:r>
            <a:endParaRPr lang="en-GB" sz="800" dirty="0"/>
          </a:p>
        </p:txBody>
      </p:sp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05" y="705600"/>
            <a:ext cx="1260475" cy="2159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41340" y="1080000"/>
            <a:ext cx="9611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28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4232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42320" rtl="0" eaLnBrk="1" latinLnBrk="0" hangingPunct="1">
        <a:lnSpc>
          <a:spcPts val="4198"/>
        </a:lnSpc>
        <a:spcBef>
          <a:spcPts val="0"/>
        </a:spcBef>
        <a:spcAft>
          <a:spcPts val="2100"/>
        </a:spcAft>
        <a:buFont typeface="Arial" panose="020B0604020202020204" pitchFamily="34" charset="0"/>
        <a:buNone/>
        <a:defRPr sz="40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1042320" rtl="0" eaLnBrk="1" latinLnBrk="0" hangingPunct="1">
        <a:lnSpc>
          <a:spcPts val="26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83600" indent="-18360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48400" indent="-248400" algn="l" defTabSz="1042320" rtl="0" eaLnBrk="1" latinLnBrk="0" hangingPunct="1">
        <a:lnSpc>
          <a:spcPts val="4200"/>
        </a:lnSpc>
        <a:spcBef>
          <a:spcPts val="0"/>
        </a:spcBef>
        <a:spcAft>
          <a:spcPts val="2100"/>
        </a:spcAft>
        <a:buClr>
          <a:schemeClr val="tx1"/>
        </a:buClr>
        <a:buFont typeface="Arial" panose="020B0604020202020204" pitchFamily="34" charset="0"/>
        <a:buNone/>
        <a:defRPr sz="4000" kern="1200">
          <a:solidFill>
            <a:schemeClr val="tx1"/>
          </a:solidFill>
          <a:latin typeface="+mj-lt"/>
          <a:ea typeface="+mn-ea"/>
          <a:cs typeface="+mn-cs"/>
        </a:defRPr>
      </a:lvl4pPr>
      <a:lvl5pPr marL="21600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/>
        </a:buClr>
        <a:buFont typeface="+mj-lt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/>
        </a:buClr>
        <a:buFont typeface="+mj-lt"/>
        <a:buNone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00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847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5847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4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9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2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7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3" y="1530003"/>
            <a:ext cx="9622801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4" y="2628000"/>
            <a:ext cx="9622801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92000" y="7200000"/>
            <a:ext cx="126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FC98F5A-AC11-4F05-9645-03B0913CAC89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8002" y="7200000"/>
            <a:ext cx="4391701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ysClr val="windowText" lastClr="000000"/>
                </a:solidFill>
              </a:defRPr>
            </a:lvl1pPr>
          </a:lstStyle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3" y="7200000"/>
            <a:ext cx="14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20000" y="7200003"/>
            <a:ext cx="36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 smtClean="0"/>
              <a:t>|</a:t>
            </a:r>
            <a:endParaRPr lang="en-GB" sz="800" dirty="0"/>
          </a:p>
        </p:txBody>
      </p:sp>
      <p:pic>
        <p:nvPicPr>
          <p:cNvPr id="9" name="Picture 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05" y="705600"/>
            <a:ext cx="1260475" cy="2159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41340" y="1080000"/>
            <a:ext cx="9611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9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9" r:id="rId7"/>
    <p:sldLayoutId id="2147483684" r:id="rId8"/>
    <p:sldLayoutId id="214748368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42320" rtl="0" eaLnBrk="1" latinLnBrk="0" hangingPunct="1">
        <a:lnSpc>
          <a:spcPts val="32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kern="1200">
          <a:solidFill>
            <a:schemeClr val="tx1"/>
          </a:solidFill>
          <a:latin typeface="+mn-lt"/>
          <a:ea typeface="Batang" panose="02030600000101010101" pitchFamily="18" charset="-127"/>
          <a:cs typeface="+mn-cs"/>
        </a:defRPr>
      </a:lvl1pPr>
      <a:lvl2pPr marL="542925" marR="0" indent="-276225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809625" marR="0" indent="-2667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1076325" marR="0" indent="-2667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1343025" marR="0" indent="-2667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431771" indent="-215885" algn="l" defTabSz="1042320" rtl="0" eaLnBrk="1" latinLnBrk="0" hangingPunct="1">
        <a:lnSpc>
          <a:spcPts val="1800"/>
        </a:lnSpc>
        <a:spcBef>
          <a:spcPts val="0"/>
        </a:spcBef>
        <a:spcAft>
          <a:spcPts val="0"/>
        </a:spcAft>
        <a:buClr>
          <a:schemeClr val="tx1">
            <a:lumMod val="65000"/>
            <a:lumOff val="35000"/>
          </a:schemeClr>
        </a:buClr>
        <a:buFont typeface="+mj-lt"/>
        <a:buAutoNum type="alphaLcPeriod"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647700" indent="-200025" algn="l" defTabSz="104232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4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9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2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7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3" y="1530003"/>
            <a:ext cx="9622801" cy="9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6000" y="2628000"/>
            <a:ext cx="7156800" cy="284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Name Surname</a:t>
            </a:r>
          </a:p>
          <a:p>
            <a:pPr lvl="1"/>
            <a:r>
              <a:rPr lang="en-US" dirty="0" smtClean="0"/>
              <a:t>Source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err="1" smtClean="0"/>
              <a:t>Nineth</a:t>
            </a:r>
            <a:r>
              <a:rPr lang="en-US" dirty="0" smtClean="0"/>
              <a:t>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92000" y="7200000"/>
            <a:ext cx="126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1EC6CC7-6C2B-4E5A-92C5-442519C1AD7A}" type="datetime3">
              <a:rPr lang="en-GB" smtClean="0"/>
              <a:t>25 September, 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8002" y="7200000"/>
            <a:ext cx="4391701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ysClr val="windowText" lastClr="000000"/>
                </a:solidFill>
              </a:defRPr>
            </a:lvl1pPr>
          </a:lstStyle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3" y="7200000"/>
            <a:ext cx="14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E2CA54A-74A8-4E84-BB4D-F236B4B07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20000" y="7200003"/>
            <a:ext cx="36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 smtClean="0"/>
              <a:t>|</a:t>
            </a:r>
            <a:endParaRPr lang="en-GB" sz="80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05" y="705600"/>
            <a:ext cx="1260475" cy="2159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41340" y="1080000"/>
            <a:ext cx="9611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2"/>
            </p:custDataLst>
          </p:nvPr>
        </p:nvSpPr>
        <p:spPr>
          <a:xfrm>
            <a:off x="541338" y="666003"/>
            <a:ext cx="7146000" cy="2880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800" smtClean="0">
                <a:latin typeface="+mj-lt"/>
              </a:rPr>
              <a:t>This is the Subheading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921663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defTabSz="1042320" rtl="0" eaLnBrk="1" latinLnBrk="0" hangingPunct="1">
        <a:lnSpc>
          <a:spcPts val="32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4232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30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0" indent="0" algn="l" defTabSz="104232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4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9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2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7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hyperlink" Target="mailto:thomas.hoppner@olswang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AdTech</a:t>
            </a:r>
            <a:r>
              <a:rPr lang="en-GB" dirty="0" smtClean="0"/>
              <a:t> Gone Wrong: </a:t>
            </a:r>
            <a:br>
              <a:rPr lang="en-GB" dirty="0" smtClean="0"/>
            </a:br>
            <a:r>
              <a:rPr lang="en-GB" dirty="0" smtClean="0"/>
              <a:t>The Regulation of </a:t>
            </a:r>
            <a:r>
              <a:rPr lang="en-GB" dirty="0" err="1" smtClean="0"/>
              <a:t>AdBlockers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000" y="3191210"/>
            <a:ext cx="5515165" cy="504084"/>
          </a:xfrm>
        </p:spPr>
        <p:txBody>
          <a:bodyPr/>
          <a:lstStyle/>
          <a:p>
            <a:r>
              <a:rPr lang="en-GB" dirty="0" smtClean="0"/>
              <a:t>Thomas Höppner, </a:t>
            </a:r>
            <a:r>
              <a:rPr lang="en-GB" dirty="0" err="1" smtClean="0"/>
              <a:t>GikII</a:t>
            </a:r>
            <a:r>
              <a:rPr lang="en-GB" dirty="0" smtClean="0"/>
              <a:t>, 25 September 2015, Berlin</a:t>
            </a:r>
            <a:endParaRPr lang="en-GB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" y="3780631"/>
            <a:ext cx="10689687" cy="378063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59" y="1369230"/>
            <a:ext cx="8522930" cy="489715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District Court of </a:t>
            </a:r>
            <a:r>
              <a:rPr lang="en-US" dirty="0" smtClean="0"/>
              <a:t>Hamburg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Case No. 416 </a:t>
            </a:r>
            <a:r>
              <a:rPr lang="en-US" dirty="0" err="1" smtClean="0"/>
              <a:t>HKO</a:t>
            </a:r>
            <a:r>
              <a:rPr lang="en-US" dirty="0" smtClean="0"/>
              <a:t> 159/14)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1369"/>
              </a:spcBef>
              <a:buNone/>
            </a:pPr>
            <a:r>
              <a:rPr lang="en-GB" sz="1800" b="1" u="sng" dirty="0" smtClean="0"/>
              <a:t>The Case</a:t>
            </a:r>
            <a:r>
              <a:rPr lang="en-GB" sz="1800" u="sng" dirty="0" smtClean="0"/>
              <a:t>:</a:t>
            </a:r>
          </a:p>
          <a:p>
            <a:pPr>
              <a:spcBef>
                <a:spcPts val="1369"/>
              </a:spcBef>
              <a:buClrTx/>
              <a:buFont typeface="Wingdings" panose="05000000000000000000" pitchFamily="2" charset="2"/>
              <a:buChar char="Ø"/>
            </a:pPr>
            <a:r>
              <a:rPr lang="en-GB" sz="1800" b="1" dirty="0" smtClean="0"/>
              <a:t>The Parties</a:t>
            </a:r>
            <a:r>
              <a:rPr lang="en-GB" sz="1800" dirty="0" smtClean="0"/>
              <a:t>: </a:t>
            </a:r>
            <a:r>
              <a:rPr lang="en-US" sz="1800" dirty="0" err="1"/>
              <a:t>Zeit</a:t>
            </a:r>
            <a:r>
              <a:rPr lang="en-US" sz="1800" dirty="0"/>
              <a:t> Online and </a:t>
            </a:r>
            <a:r>
              <a:rPr lang="en-US" sz="1800" dirty="0" err="1" smtClean="0"/>
              <a:t>Handelsblatt</a:t>
            </a:r>
            <a:r>
              <a:rPr lang="en-US" sz="1800" dirty="0" smtClean="0"/>
              <a:t> vs. </a:t>
            </a:r>
            <a:r>
              <a:rPr lang="en-US" sz="1800" dirty="0" err="1" smtClean="0"/>
              <a:t>Eyeo</a:t>
            </a:r>
            <a:r>
              <a:rPr lang="en-US" sz="1800" dirty="0" smtClean="0"/>
              <a:t> GmbH</a:t>
            </a:r>
          </a:p>
          <a:p>
            <a:pPr>
              <a:spcBef>
                <a:spcPts val="1369"/>
              </a:spcBef>
              <a:buClrTx/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Complaint</a:t>
            </a:r>
            <a:r>
              <a:rPr lang="en-US" sz="1800" dirty="0" smtClean="0"/>
              <a:t>: The plaintiffs bring an action for an injunction against </a:t>
            </a:r>
            <a:r>
              <a:rPr lang="en-US" sz="1800" dirty="0" err="1" smtClean="0"/>
              <a:t>Eyeo´s</a:t>
            </a:r>
            <a:r>
              <a:rPr lang="en-US" sz="1800" dirty="0" smtClean="0"/>
              <a:t> practices </a:t>
            </a:r>
            <a:r>
              <a:rPr lang="en-US" sz="1800" dirty="0"/>
              <a:t>(with or without </a:t>
            </a:r>
            <a:r>
              <a:rPr lang="en-US" sz="1800" dirty="0" smtClean="0"/>
              <a:t>whitelisting), which willful interfere with their business. </a:t>
            </a:r>
          </a:p>
          <a:p>
            <a:pPr>
              <a:spcBef>
                <a:spcPts val="1369"/>
              </a:spcBef>
              <a:buClrTx/>
              <a:buFont typeface="Wingdings" panose="05000000000000000000" pitchFamily="2" charset="2"/>
              <a:buChar char="Ø"/>
            </a:pPr>
            <a:r>
              <a:rPr lang="en-US" sz="1800" b="1" dirty="0" smtClean="0"/>
              <a:t>Legal Basis</a:t>
            </a:r>
            <a:r>
              <a:rPr lang="en-US" sz="1800" dirty="0" smtClean="0"/>
              <a:t>: Competition </a:t>
            </a:r>
            <a:r>
              <a:rPr lang="en-US" sz="1800" dirty="0"/>
              <a:t>&amp; </a:t>
            </a:r>
            <a:r>
              <a:rPr lang="en-US" sz="1800" dirty="0" smtClean="0"/>
              <a:t>Copyright, German Unfair Competition Act </a:t>
            </a:r>
            <a:endParaRPr lang="en-US" sz="1800" dirty="0"/>
          </a:p>
          <a:p>
            <a:pPr>
              <a:spcBef>
                <a:spcPts val="1369"/>
              </a:spcBef>
              <a:buClrTx/>
              <a:buFont typeface="Wingdings" panose="05000000000000000000" pitchFamily="2" charset="2"/>
              <a:buChar char="Ø"/>
            </a:pPr>
            <a:r>
              <a:rPr lang="en-US" sz="1800" b="1" dirty="0" smtClean="0"/>
              <a:t>Holding of the Court</a:t>
            </a:r>
            <a:r>
              <a:rPr lang="en-US" sz="1800" dirty="0" smtClean="0"/>
              <a:t>:</a:t>
            </a:r>
            <a:r>
              <a:rPr lang="en-US" sz="1800" b="1" dirty="0" smtClean="0"/>
              <a:t> </a:t>
            </a:r>
          </a:p>
          <a:p>
            <a:pPr lvl="1">
              <a:spcBef>
                <a:spcPts val="1369"/>
              </a:spcBef>
              <a:buFont typeface="Wingdings" panose="05000000000000000000" pitchFamily="2" charset="2"/>
              <a:buChar char="Ø"/>
            </a:pPr>
            <a:r>
              <a:rPr lang="en-US" sz="1600" dirty="0" err="1" smtClean="0"/>
              <a:t>Eyeo’s</a:t>
            </a:r>
            <a:r>
              <a:rPr lang="en-US" sz="1600" dirty="0" smtClean="0"/>
              <a:t> </a:t>
            </a:r>
            <a:r>
              <a:rPr lang="en-US" sz="1600" dirty="0" err="1"/>
              <a:t>adblocking</a:t>
            </a:r>
            <a:r>
              <a:rPr lang="en-US" sz="1600" dirty="0"/>
              <a:t> practice did not willfully interfere with Plaintiffs’ </a:t>
            </a:r>
            <a:r>
              <a:rPr lang="en-US" sz="1600" dirty="0" smtClean="0"/>
              <a:t>business</a:t>
            </a:r>
          </a:p>
          <a:p>
            <a:pPr lvl="1">
              <a:spcBef>
                <a:spcPts val="1369"/>
              </a:spcBef>
              <a:buFont typeface="Wingdings" panose="05000000000000000000" pitchFamily="2" charset="2"/>
              <a:buChar char="Ø"/>
            </a:pPr>
            <a:r>
              <a:rPr lang="en-US" sz="1600" dirty="0" err="1" smtClean="0"/>
              <a:t>Eyeo’s</a:t>
            </a:r>
            <a:r>
              <a:rPr lang="en-US" sz="1600" dirty="0" smtClean="0"/>
              <a:t> </a:t>
            </a:r>
            <a:r>
              <a:rPr lang="en-US" sz="1600" dirty="0"/>
              <a:t>business and Plaintiffs’ businesses were not close enough to create a competitor </a:t>
            </a:r>
            <a:r>
              <a:rPr lang="en-US" sz="1600" dirty="0" smtClean="0"/>
              <a:t>relationship</a:t>
            </a:r>
          </a:p>
          <a:p>
            <a:pPr lvl="1">
              <a:spcBef>
                <a:spcPts val="1369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/>
              <a:t>Users, not </a:t>
            </a:r>
            <a:r>
              <a:rPr lang="en-US" sz="1600" dirty="0" err="1"/>
              <a:t>Eyeo</a:t>
            </a:r>
            <a:r>
              <a:rPr lang="en-US" sz="1600" dirty="0"/>
              <a:t>, control what content they want to block (no willful interference.) Browsing a website while enabling </a:t>
            </a:r>
            <a:r>
              <a:rPr lang="en-US" sz="1600" dirty="0" err="1"/>
              <a:t>adblocking</a:t>
            </a:r>
            <a:r>
              <a:rPr lang="en-US" sz="1600" dirty="0"/>
              <a:t> is not an act that is relevant to copyright.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57" y="1439568"/>
            <a:ext cx="3941563" cy="439474"/>
          </a:xfrm>
        </p:spPr>
        <p:txBody>
          <a:bodyPr/>
          <a:lstStyle/>
          <a:p>
            <a:r>
              <a:rPr lang="en-US" dirty="0"/>
              <a:t>District Court of </a:t>
            </a:r>
            <a:r>
              <a:rPr lang="en-US" dirty="0" smtClean="0"/>
              <a:t>Cologne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CDC4-AC2A-B945-9523-276B3870164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71004" y="2506733"/>
            <a:ext cx="9610725" cy="2808845"/>
          </a:xfrm>
        </p:spPr>
        <p:txBody>
          <a:bodyPr/>
          <a:lstStyle/>
          <a:p>
            <a:pPr marL="0" indent="0">
              <a:spcBef>
                <a:spcPts val="1369"/>
              </a:spcBef>
              <a:buNone/>
            </a:pPr>
            <a:r>
              <a:rPr lang="de-DE" sz="1800" b="1" u="sng" dirty="0" smtClean="0"/>
              <a:t>The Case:</a:t>
            </a:r>
          </a:p>
          <a:p>
            <a:pPr>
              <a:spcBef>
                <a:spcPts val="1369"/>
              </a:spcBef>
              <a:buFont typeface="Wingdings" panose="05000000000000000000" pitchFamily="2" charset="2"/>
              <a:buChar char="Ø"/>
            </a:pPr>
            <a:r>
              <a:rPr lang="de-DE" sz="1800" b="1" dirty="0" smtClean="0"/>
              <a:t>The </a:t>
            </a:r>
            <a:r>
              <a:rPr lang="de-DE" sz="1800" b="1" dirty="0" err="1" smtClean="0"/>
              <a:t>Parties</a:t>
            </a:r>
            <a:r>
              <a:rPr lang="de-DE" sz="1800" b="1" dirty="0" smtClean="0"/>
              <a:t>: </a:t>
            </a:r>
            <a:r>
              <a:rPr lang="de-DE" sz="1800" dirty="0" smtClean="0"/>
              <a:t>Axel Springer vs. </a:t>
            </a:r>
            <a:r>
              <a:rPr lang="de-DE" sz="1800" dirty="0" err="1" smtClean="0"/>
              <a:t>Eyeo</a:t>
            </a:r>
            <a:r>
              <a:rPr lang="de-DE" sz="1800" dirty="0" smtClean="0"/>
              <a:t> GmbH</a:t>
            </a:r>
            <a:endParaRPr lang="en-US" sz="1800" b="1" dirty="0" smtClean="0"/>
          </a:p>
          <a:p>
            <a:pPr>
              <a:spcBef>
                <a:spcPts val="1369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Date </a:t>
            </a:r>
            <a:r>
              <a:rPr lang="en-US" sz="1800" b="1" dirty="0"/>
              <a:t>of Decision</a:t>
            </a:r>
            <a:r>
              <a:rPr lang="en-US" sz="1800" dirty="0"/>
              <a:t>: Fall 2015 (Expected</a:t>
            </a:r>
            <a:r>
              <a:rPr lang="en-US" sz="1800" dirty="0" smtClean="0"/>
              <a:t>)</a:t>
            </a:r>
          </a:p>
          <a:p>
            <a:pPr>
              <a:spcBef>
                <a:spcPts val="1369"/>
              </a:spcBef>
              <a:buFont typeface="Wingdings" panose="05000000000000000000" pitchFamily="2" charset="2"/>
              <a:buChar char="Ø"/>
            </a:pPr>
            <a:r>
              <a:rPr lang="de-DE" sz="1800" b="1" dirty="0" smtClean="0"/>
              <a:t>Legal Basis: </a:t>
            </a:r>
            <a:r>
              <a:rPr lang="en-US" sz="1800" dirty="0"/>
              <a:t>Competition (§ 4 Nr. 10 UWG)</a:t>
            </a:r>
            <a:endParaRPr lang="en-US" sz="1800" b="1" dirty="0"/>
          </a:p>
          <a:p>
            <a:pPr>
              <a:spcBef>
                <a:spcPts val="1369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Complaint</a:t>
            </a:r>
            <a:r>
              <a:rPr lang="en-US" sz="1800" dirty="0" smtClean="0"/>
              <a:t>: </a:t>
            </a:r>
            <a:r>
              <a:rPr lang="en-US" sz="1800" dirty="0"/>
              <a:t>Similar </a:t>
            </a:r>
            <a:r>
              <a:rPr lang="en-US" sz="1800"/>
              <a:t>to </a:t>
            </a:r>
            <a:r>
              <a:rPr lang="en-US" sz="1800" smtClean="0"/>
              <a:t>Hamburg/Munich. </a:t>
            </a:r>
            <a:r>
              <a:rPr lang="en-US" sz="1800" dirty="0"/>
              <a:t>Whether selective whitelisting is anticompetitive through charging of different rates among publishers. </a:t>
            </a:r>
          </a:p>
          <a:p>
            <a:pPr>
              <a:spcBef>
                <a:spcPts val="1369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Holding of the Court</a:t>
            </a:r>
            <a:r>
              <a:rPr lang="en-US" sz="1800" dirty="0" smtClean="0"/>
              <a:t>: </a:t>
            </a:r>
            <a:r>
              <a:rPr lang="en-US" sz="1800" dirty="0"/>
              <a:t>In its preliminary resolution, the court questioned the legality of whitelisting websites </a:t>
            </a:r>
            <a:r>
              <a:rPr lang="en-US" sz="1800" dirty="0" smtClean="0"/>
              <a:t>under </a:t>
            </a:r>
            <a:r>
              <a:rPr lang="en-US" sz="1800" dirty="0"/>
              <a:t>the German Unfair Competition Act.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6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Concluding Remarks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41338" y="2092325"/>
            <a:ext cx="9610725" cy="50990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Holdings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courts</a:t>
            </a:r>
            <a:r>
              <a:rPr lang="de-DE" dirty="0" smtClean="0"/>
              <a:t>: </a:t>
            </a:r>
            <a:endParaRPr lang="de-DE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de-DE" dirty="0" err="1" smtClean="0"/>
              <a:t>ignored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profound</a:t>
            </a:r>
            <a:r>
              <a:rPr lang="de-DE" dirty="0" smtClean="0"/>
              <a:t> </a:t>
            </a:r>
            <a:r>
              <a:rPr lang="de-DE" dirty="0" err="1" smtClean="0"/>
              <a:t>contradiction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AdBlockers</a:t>
            </a:r>
            <a:r>
              <a:rPr lang="de-DE" dirty="0" smtClean="0"/>
              <a:t> </a:t>
            </a:r>
            <a:r>
              <a:rPr lang="de-DE" dirty="0" err="1" smtClean="0"/>
              <a:t>offering</a:t>
            </a:r>
            <a:r>
              <a:rPr lang="de-DE" dirty="0" smtClean="0"/>
              <a:t> a „</a:t>
            </a:r>
            <a:r>
              <a:rPr lang="de-DE" dirty="0" err="1" smtClean="0"/>
              <a:t>whitelist</a:t>
            </a:r>
            <a:r>
              <a:rPr lang="de-DE" dirty="0" smtClean="0"/>
              <a:t>“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de-DE" dirty="0" err="1" smtClean="0"/>
              <a:t>ignored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relevance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advertising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pluarility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diversity</a:t>
            </a:r>
            <a:endParaRPr lang="de-DE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unparalleled</a:t>
            </a:r>
            <a:r>
              <a:rPr lang="de-DE" dirty="0" smtClean="0"/>
              <a:t> </a:t>
            </a:r>
          </a:p>
          <a:p>
            <a:pPr marL="1076325" lvl="4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Publishers` </a:t>
            </a:r>
            <a:r>
              <a:rPr lang="de-DE" b="1" dirty="0" err="1" smtClean="0"/>
              <a:t>possible</a:t>
            </a:r>
            <a:r>
              <a:rPr lang="de-DE" b="1" dirty="0" smtClean="0"/>
              <a:t> </a:t>
            </a:r>
            <a:r>
              <a:rPr lang="de-DE" b="1" dirty="0" err="1" smtClean="0"/>
              <a:t>actions</a:t>
            </a:r>
            <a:r>
              <a:rPr lang="de-DE" dirty="0" smtClean="0"/>
              <a:t>:</a:t>
            </a:r>
          </a:p>
          <a:p>
            <a:pPr marL="1304925" lvl="3" indent="-457200">
              <a:buFont typeface="+mj-lt"/>
              <a:buAutoNum type="arabicParenR"/>
            </a:pPr>
            <a:r>
              <a:rPr lang="de-DE" dirty="0" err="1" smtClean="0">
                <a:sym typeface="Wingdings" panose="05000000000000000000" pitchFamily="2" charset="2"/>
              </a:rPr>
              <a:t>publishers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invest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tools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that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evade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AdBlocker</a:t>
            </a:r>
            <a:endParaRPr lang="de-DE" dirty="0" smtClean="0">
              <a:sym typeface="Wingdings" panose="05000000000000000000" pitchFamily="2" charset="2"/>
            </a:endParaRPr>
          </a:p>
          <a:p>
            <a:pPr marL="1304925" lvl="3" indent="-457200">
              <a:buFont typeface="+mj-lt"/>
              <a:buAutoNum type="arabicParenR"/>
            </a:pP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adverts</a:t>
            </a:r>
            <a:r>
              <a:rPr lang="de-DE" dirty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„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friendly</a:t>
            </a:r>
            <a:r>
              <a:rPr lang="de-DE" dirty="0" smtClean="0"/>
              <a:t>“ </a:t>
            </a:r>
          </a:p>
          <a:p>
            <a:pPr marL="1304925" lvl="3" indent="-457200">
              <a:buFont typeface="+mj-lt"/>
              <a:buAutoNum type="arabicParenR"/>
            </a:pP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subscription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err="1" smtClean="0"/>
              <a:t>Controversy</a:t>
            </a:r>
            <a:r>
              <a:rPr lang="de-DE" dirty="0" smtClean="0"/>
              <a:t>: </a:t>
            </a:r>
            <a:endParaRPr lang="de-DE" dirty="0" smtClean="0"/>
          </a:p>
          <a:p>
            <a:pPr marL="0" indent="0">
              <a:buNone/>
            </a:pPr>
            <a:r>
              <a:rPr lang="de-DE" i="1" dirty="0" smtClean="0"/>
              <a:t>198 </a:t>
            </a:r>
            <a:r>
              <a:rPr lang="de-DE" i="1" dirty="0" err="1" smtClean="0"/>
              <a:t>mio.</a:t>
            </a:r>
            <a:r>
              <a:rPr lang="de-DE" i="1" dirty="0" smtClean="0"/>
              <a:t> global </a:t>
            </a:r>
            <a:r>
              <a:rPr lang="de-DE" i="1" dirty="0" err="1" smtClean="0"/>
              <a:t>users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AdBlockers</a:t>
            </a:r>
            <a:r>
              <a:rPr lang="de-DE" i="1" dirty="0" smtClean="0"/>
              <a:t> vs. </a:t>
            </a:r>
            <a:r>
              <a:rPr lang="de-DE" i="1" dirty="0" err="1" smtClean="0"/>
              <a:t>more</a:t>
            </a:r>
            <a:r>
              <a:rPr lang="de-DE" i="1" dirty="0" smtClean="0"/>
              <a:t>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more</a:t>
            </a:r>
            <a:r>
              <a:rPr lang="de-DE" i="1" dirty="0" smtClean="0"/>
              <a:t> anti-</a:t>
            </a:r>
            <a:r>
              <a:rPr lang="de-DE" i="1" dirty="0" err="1" smtClean="0"/>
              <a:t>AdBlocker</a:t>
            </a:r>
            <a:r>
              <a:rPr lang="de-DE" i="1" dirty="0" smtClean="0"/>
              <a:t> </a:t>
            </a:r>
            <a:r>
              <a:rPr lang="de-DE" i="1" dirty="0" err="1" smtClean="0"/>
              <a:t>developers</a:t>
            </a:r>
            <a:endParaRPr lang="de-DE" i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541338" y="675906"/>
            <a:ext cx="7146000" cy="2880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3669505"/>
            <a:ext cx="2447924" cy="248364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12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314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40002" y="2496170"/>
            <a:ext cx="7156800" cy="1097313"/>
          </a:xfrm>
        </p:spPr>
        <p:txBody>
          <a:bodyPr/>
          <a:lstStyle/>
          <a:p>
            <a:r>
              <a:rPr lang="en-GB" dirty="0" smtClean="0"/>
              <a:t>Thank you for your attention! 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7491601" y="5004000"/>
            <a:ext cx="2664000" cy="2016001"/>
          </a:xfrm>
        </p:spPr>
        <p:txBody>
          <a:bodyPr/>
          <a:lstStyle/>
          <a:p>
            <a:r>
              <a:rPr lang="en-GB" dirty="0"/>
              <a:t>Olswang:</a:t>
            </a:r>
            <a:br>
              <a:rPr lang="en-GB" dirty="0"/>
            </a:br>
            <a:r>
              <a:rPr lang="en-GB" dirty="0" smtClean="0"/>
              <a:t>Changing Business.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www.olswang.com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  <p:custDataLst>
              <p:tags r:id="rId4"/>
            </p:custDataLst>
          </p:nvPr>
        </p:nvSpPr>
        <p:spPr>
          <a:xfrm>
            <a:off x="541338" y="2628000"/>
            <a:ext cx="4680000" cy="212760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/>
            <p:custDataLst>
              <p:tags r:id="rId5"/>
            </p:custDataLst>
          </p:nvPr>
        </p:nvSpPr>
        <p:spPr>
          <a:xfrm>
            <a:off x="540001" y="4892400"/>
            <a:ext cx="4928400" cy="212760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13" name="MS_TABLE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4659274"/>
              </p:ext>
            </p:extLst>
          </p:nvPr>
        </p:nvGraphicFramePr>
        <p:xfrm>
          <a:off x="540000" y="2628000"/>
          <a:ext cx="4001900" cy="2179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1900"/>
              </a:tblGrid>
              <a:tr h="2127567">
                <a:tc>
                  <a:txBody>
                    <a:bodyPr/>
                    <a:lstStyle/>
                    <a:p>
                      <a:pPr marL="0" marR="0" lvl="0" indent="0" algn="l" defTabSz="1042504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b="0" i="0" u="none" strike="noStrike" kern="1200" baseline="0" noProof="0" dirty="0" smtClean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2504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b="0" i="0" u="none" strike="noStrike" kern="1200" baseline="0" noProof="0" dirty="0" smtClean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2504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u="none" strike="noStrike" kern="1200" baseline="0" noProof="0" dirty="0" smtClean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Thomas Höppner</a:t>
                      </a:r>
                    </a:p>
                    <a:p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Mobile: +0174 934 5022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solidFill>
                            <a:srgbClr val="595959"/>
                          </a:solidFill>
                          <a:hlinkClick r:id="rId9"/>
                        </a:rPr>
                        <a:t>thomas.hoppner@olswang.com</a:t>
                      </a:r>
                      <a:endParaRPr lang="en-GB" sz="1600" dirty="0" smtClean="0">
                        <a:solidFill>
                          <a:srgbClr val="595959"/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4" name="MS_TABLE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638395091"/>
              </p:ext>
            </p:extLst>
          </p:nvPr>
        </p:nvGraphicFramePr>
        <p:xfrm>
          <a:off x="540000" y="4892400"/>
          <a:ext cx="4214309" cy="2126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0141"/>
                <a:gridCol w="2114168"/>
              </a:tblGrid>
              <a:tr h="212619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Berlin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+49 30 700 171 100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Brussels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+32 2 647 4772</a:t>
                      </a:r>
                    </a:p>
                    <a:p>
                      <a:pPr marL="0" marR="0" indent="0" algn="l" defTabSz="104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London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+44 20 7067 3000</a:t>
                      </a:r>
                    </a:p>
                    <a:p>
                      <a:pPr marL="0" marR="0" indent="0" algn="l" defTabSz="104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Madrid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+34 91 187 1920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Munich</a:t>
                      </a:r>
                      <a:b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+49 89 206 028 400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Singapore</a:t>
                      </a:r>
                      <a:b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+65 6720 8278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  <a:b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+33 17 091 8720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Thames Valley</a:t>
                      </a:r>
                      <a:b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+44 </a:t>
                      </a:r>
                      <a:r>
                        <a:rPr lang="en-GB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20 7071</a:t>
                      </a:r>
                      <a:r>
                        <a:rPr lang="en-GB" sz="120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7300</a:t>
                      </a: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47151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AdTech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41341" y="2627313"/>
            <a:ext cx="5411783" cy="4392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short for </a:t>
            </a:r>
            <a:r>
              <a:rPr lang="en-GB" b="1" dirty="0" smtClean="0"/>
              <a:t>Advertising Technology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Aim:</a:t>
            </a:r>
            <a:r>
              <a:rPr lang="en-GB" dirty="0" smtClean="0"/>
              <a:t> Deliver </a:t>
            </a:r>
            <a:r>
              <a:rPr lang="en-GB" b="1" dirty="0" smtClean="0"/>
              <a:t>better</a:t>
            </a:r>
            <a:r>
              <a:rPr lang="en-GB" dirty="0" smtClean="0"/>
              <a:t> digital </a:t>
            </a:r>
            <a:r>
              <a:rPr lang="en-GB" dirty="0"/>
              <a:t>ads </a:t>
            </a:r>
            <a:endParaRPr lang="en-GB" dirty="0" smtClean="0"/>
          </a:p>
          <a:p>
            <a:pPr marL="266700" indent="0">
              <a:buNone/>
            </a:pPr>
            <a:r>
              <a:rPr lang="en-GB" dirty="0" smtClean="0"/>
              <a:t>= Ads with </a:t>
            </a:r>
            <a:r>
              <a:rPr lang="en-GB" dirty="0"/>
              <a:t>the </a:t>
            </a:r>
            <a:r>
              <a:rPr lang="en-GB" b="1" dirty="0"/>
              <a:t>right </a:t>
            </a:r>
            <a:r>
              <a:rPr lang="en-GB" b="1" dirty="0" smtClean="0"/>
              <a:t>content </a:t>
            </a:r>
            <a:r>
              <a:rPr lang="en-GB" dirty="0" smtClean="0"/>
              <a:t>for the </a:t>
            </a:r>
            <a:r>
              <a:rPr lang="en-GB" b="1" dirty="0" smtClean="0"/>
              <a:t>right customer</a:t>
            </a:r>
            <a:r>
              <a:rPr lang="en-GB" dirty="0" smtClean="0"/>
              <a:t> at the </a:t>
            </a:r>
            <a:r>
              <a:rPr lang="en-GB" b="1" dirty="0" smtClean="0"/>
              <a:t>right time</a:t>
            </a:r>
          </a:p>
          <a:p>
            <a:pPr marL="266700" indent="0">
              <a:buNone/>
            </a:pPr>
            <a:r>
              <a:rPr lang="en-GB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>
                <a:sym typeface="Wingdings" panose="05000000000000000000" pitchFamily="2" charset="2"/>
              </a:rPr>
              <a:t>Problem: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Consumers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adblocking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solutions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prevent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display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digital </a:t>
            </a:r>
            <a:r>
              <a:rPr lang="de-DE" dirty="0" err="1" smtClean="0">
                <a:sym typeface="Wingdings" panose="05000000000000000000" pitchFamily="2" charset="2"/>
              </a:rPr>
              <a:t>advertisting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531813" y="657609"/>
            <a:ext cx="7146000" cy="2880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800" dirty="0" smtClean="0">
              <a:latin typeface="+mj-lt"/>
            </a:endParaRPr>
          </a:p>
        </p:txBody>
      </p:sp>
      <p:pic>
        <p:nvPicPr>
          <p:cNvPr id="1028" name="Picture 4" descr="https://cdn0.iconfinder.com/data/icons/targetdart/506/target-d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06" y="2609851"/>
            <a:ext cx="2914854" cy="288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1444278"/>
            <a:ext cx="9622801" cy="972000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AdBlocker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455617" y="2066130"/>
            <a:ext cx="4679949" cy="5001420"/>
          </a:xfrm>
        </p:spPr>
        <p:txBody>
          <a:bodyPr/>
          <a:lstStyle/>
          <a:p>
            <a:pPr marL="361950"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chemeClr val="tx1"/>
                </a:solidFill>
              </a:rPr>
              <a:t>content-filtering extension </a:t>
            </a:r>
            <a:r>
              <a:rPr lang="en-US" dirty="0" smtClean="0">
                <a:solidFill>
                  <a:schemeClr val="tx1"/>
                </a:solidFill>
              </a:rPr>
              <a:t>for web browsers that </a:t>
            </a:r>
            <a:r>
              <a:rPr lang="de-DE" b="1" dirty="0" err="1" smtClean="0">
                <a:solidFill>
                  <a:schemeClr val="tx1"/>
                </a:solidFill>
              </a:rPr>
              <a:t>stops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unwanted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adverts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from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appearing</a:t>
            </a:r>
            <a:r>
              <a:rPr lang="de-DE" b="1" dirty="0" smtClean="0">
                <a:solidFill>
                  <a:schemeClr val="tx1"/>
                </a:solidFill>
              </a:rPr>
              <a:t> on </a:t>
            </a:r>
            <a:r>
              <a:rPr lang="de-DE" b="1" dirty="0" err="1" smtClean="0">
                <a:solidFill>
                  <a:schemeClr val="tx1"/>
                </a:solidFill>
              </a:rPr>
              <a:t>websites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consumer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visits</a:t>
            </a:r>
            <a:endParaRPr lang="de-DE" dirty="0" smtClean="0">
              <a:solidFill>
                <a:schemeClr val="tx1"/>
              </a:solidFill>
            </a:endParaRPr>
          </a:p>
          <a:p>
            <a:pPr marL="361950" lvl="1">
              <a:buFont typeface="Wingdings" panose="05000000000000000000" pitchFamily="2" charset="2"/>
              <a:buChar char="Ø"/>
            </a:pPr>
            <a:endParaRPr lang="de-DE" dirty="0" smtClean="0">
              <a:solidFill>
                <a:schemeClr val="tx1"/>
              </a:solidFill>
            </a:endParaRPr>
          </a:p>
          <a:p>
            <a:pPr marL="361950" lvl="1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/>
                </a:solidFill>
              </a:rPr>
              <a:t>Most </a:t>
            </a:r>
            <a:r>
              <a:rPr lang="de-DE" dirty="0" err="1" smtClean="0">
                <a:solidFill>
                  <a:schemeClr val="tx1"/>
                </a:solidFill>
              </a:rPr>
              <a:t>AdBlockers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free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can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downloaded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easily</a:t>
            </a:r>
            <a:endParaRPr lang="de-DE" dirty="0" smtClean="0">
              <a:solidFill>
                <a:schemeClr val="tx1"/>
              </a:solidFill>
            </a:endParaRPr>
          </a:p>
          <a:p>
            <a:pPr marL="361950" lvl="1">
              <a:buFont typeface="Wingdings" panose="05000000000000000000" pitchFamily="2" charset="2"/>
              <a:buChar char="Ø"/>
            </a:pPr>
            <a:endParaRPr lang="de-DE" dirty="0" smtClean="0">
              <a:solidFill>
                <a:schemeClr val="tx1"/>
              </a:solidFill>
            </a:endParaRPr>
          </a:p>
          <a:p>
            <a:pPr marL="361950" lvl="1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/>
                </a:solidFill>
              </a:rPr>
              <a:t>Providers </a:t>
            </a:r>
            <a:r>
              <a:rPr lang="de-DE" dirty="0" err="1" smtClean="0">
                <a:solidFill>
                  <a:schemeClr val="tx1"/>
                </a:solidFill>
              </a:rPr>
              <a:t>monetize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their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software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offering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website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operators</a:t>
            </a: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place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on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„</a:t>
            </a:r>
            <a:r>
              <a:rPr lang="de-DE" dirty="0" err="1" smtClean="0">
                <a:solidFill>
                  <a:schemeClr val="tx1"/>
                </a:solidFill>
              </a:rPr>
              <a:t>whitelist</a:t>
            </a:r>
            <a:r>
              <a:rPr lang="de-DE" dirty="0" smtClean="0">
                <a:solidFill>
                  <a:schemeClr val="tx1"/>
                </a:solidFill>
              </a:rPr>
              <a:t>“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„</a:t>
            </a:r>
            <a:r>
              <a:rPr lang="de-DE" dirty="0" err="1" smtClean="0">
                <a:solidFill>
                  <a:schemeClr val="tx1"/>
                </a:solidFill>
              </a:rPr>
              <a:t>acceptable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adverts</a:t>
            </a:r>
            <a:r>
              <a:rPr lang="de-DE" dirty="0" smtClean="0">
                <a:solidFill>
                  <a:schemeClr val="tx1"/>
                </a:solidFill>
              </a:rPr>
              <a:t>“ – </a:t>
            </a:r>
            <a:r>
              <a:rPr lang="de-DE" dirty="0" err="1" smtClean="0">
                <a:solidFill>
                  <a:schemeClr val="tx1"/>
                </a:solidFill>
              </a:rPr>
              <a:t>sometimes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on a </a:t>
            </a:r>
            <a:r>
              <a:rPr lang="de-DE" dirty="0" err="1" smtClean="0">
                <a:solidFill>
                  <a:schemeClr val="tx1"/>
                </a:solidFill>
              </a:rPr>
              <a:t>revenue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share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agreement</a:t>
            </a: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1" y="1256109"/>
            <a:ext cx="2533650" cy="2401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35" y="3876675"/>
            <a:ext cx="5421881" cy="27813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77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1243012" y="2509243"/>
            <a:ext cx="1581150" cy="153888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Advertiser</a:t>
            </a:r>
            <a:endParaRPr lang="en-US" sz="1600" dirty="0"/>
          </a:p>
        </p:txBody>
      </p:sp>
      <p:sp>
        <p:nvSpPr>
          <p:cNvPr id="18" name="Oval 17"/>
          <p:cNvSpPr/>
          <p:nvPr/>
        </p:nvSpPr>
        <p:spPr>
          <a:xfrm>
            <a:off x="7601613" y="2509243"/>
            <a:ext cx="1581150" cy="15552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Publisher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>
          <a:xfrm>
            <a:off x="4358019" y="5269408"/>
            <a:ext cx="1581150" cy="153888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de-DE" sz="1600" dirty="0" smtClean="0"/>
              <a:t>Consumer</a:t>
            </a:r>
            <a:endParaRPr lang="en-US" sz="1600" dirty="0"/>
          </a:p>
        </p:txBody>
      </p:sp>
      <p:sp>
        <p:nvSpPr>
          <p:cNvPr id="21" name="&quot;No&quot; Symbol 20"/>
          <p:cNvSpPr/>
          <p:nvPr/>
        </p:nvSpPr>
        <p:spPr>
          <a:xfrm>
            <a:off x="2824162" y="4433887"/>
            <a:ext cx="1095375" cy="1057275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&quot;No&quot; Symbol 22"/>
          <p:cNvSpPr/>
          <p:nvPr/>
        </p:nvSpPr>
        <p:spPr>
          <a:xfrm>
            <a:off x="4595812" y="2881311"/>
            <a:ext cx="990600" cy="1019175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086100" y="3390900"/>
            <a:ext cx="4010025" cy="0"/>
          </a:xfrm>
          <a:prstGeom prst="straightConnector1">
            <a:avLst/>
          </a:prstGeom>
          <a:ln w="31750" cmpd="sng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47950" y="4229100"/>
            <a:ext cx="1533525" cy="146685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238875" y="4229100"/>
            <a:ext cx="1362738" cy="1400175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4514" y="4152156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 smtClean="0"/>
              <a:t>AdBlocker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0074" y="1704975"/>
            <a:ext cx="4676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General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AdBlockers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0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hart Placeholder 9"/>
          <p:cNvPicPr>
            <a:picLocks noGrp="1" noChangeAspect="1"/>
          </p:cNvPicPr>
          <p:nvPr>
            <p:ph type="chart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10344150" cy="5619750"/>
          </a:xfrm>
        </p:spPr>
      </p:pic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550863" y="667137"/>
            <a:ext cx="7146000" cy="2880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800" dirty="0" smtClean="0">
                <a:latin typeface="+mj-lt"/>
              </a:rPr>
              <a:t>How does a website look using an </a:t>
            </a:r>
            <a:r>
              <a:rPr lang="en-GB" sz="1800" dirty="0" err="1" smtClean="0">
                <a:latin typeface="+mj-lt"/>
              </a:rPr>
              <a:t>AdBlocker</a:t>
            </a:r>
            <a:r>
              <a:rPr lang="en-GB" sz="1800" dirty="0" smtClean="0">
                <a:latin typeface="+mj-lt"/>
              </a:rPr>
              <a:t>?</a:t>
            </a:r>
            <a:endParaRPr lang="en-GB" sz="180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1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081088" y="1536700"/>
            <a:ext cx="9612312" cy="5483225"/>
          </a:xfrm>
          <a:ln>
            <a:noFill/>
          </a:ln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541338" y="666003"/>
            <a:ext cx="7146000" cy="2880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800" dirty="0" smtClean="0">
                <a:latin typeface="+mj-lt"/>
              </a:rPr>
              <a:t>The blocking of Facebook Ads</a:t>
            </a:r>
            <a:endParaRPr lang="en-GB" sz="18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266825"/>
            <a:ext cx="10325100" cy="581977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2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6178" y="1294950"/>
            <a:ext cx="9622801" cy="972000"/>
          </a:xfrm>
        </p:spPr>
        <p:txBody>
          <a:bodyPr/>
          <a:lstStyle/>
          <a:p>
            <a:r>
              <a:rPr lang="en-GB" dirty="0" err="1" smtClean="0"/>
              <a:t>AdBlocker</a:t>
            </a:r>
            <a:r>
              <a:rPr lang="en-GB" dirty="0" smtClean="0"/>
              <a:t> in IOS 9 </a:t>
            </a:r>
            <a:r>
              <a:rPr lang="en-GB" dirty="0" smtClean="0"/>
              <a:t>- Apple </a:t>
            </a:r>
            <a:r>
              <a:rPr lang="en-GB" dirty="0" smtClean="0"/>
              <a:t>enabled “content blocking” extension 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41343" y="2627313"/>
            <a:ext cx="4945058" cy="42783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With IOS 9 developers can create </a:t>
            </a:r>
            <a:r>
              <a:rPr lang="en-GB" b="1" dirty="0" smtClean="0"/>
              <a:t>content filter extensions</a:t>
            </a:r>
            <a:r>
              <a:rPr lang="en-GB" dirty="0" smtClean="0"/>
              <a:t> for the Safari browser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Users can easily install the extension and activate the blocking of ads or other content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Fact: 17.5 %</a:t>
            </a:r>
            <a:r>
              <a:rPr lang="en-GB" dirty="0" smtClean="0"/>
              <a:t> of the users worldwide use Safari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541338" y="685053"/>
            <a:ext cx="7146000" cy="2880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50" y="1823830"/>
            <a:ext cx="2946400" cy="52722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7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17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6563" y="1187103"/>
            <a:ext cx="9622801" cy="793711"/>
          </a:xfrm>
        </p:spPr>
        <p:txBody>
          <a:bodyPr/>
          <a:lstStyle/>
          <a:p>
            <a:r>
              <a:rPr lang="en-GB" dirty="0" smtClean="0"/>
              <a:t>The German Regional Court of Munich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de-DE" dirty="0" smtClean="0"/>
              <a:t>(</a:t>
            </a:r>
            <a:r>
              <a:rPr lang="de-DE" dirty="0" smtClean="0"/>
              <a:t>Case </a:t>
            </a:r>
            <a:r>
              <a:rPr lang="de-DE" dirty="0" err="1" smtClean="0"/>
              <a:t>No</a:t>
            </a:r>
            <a:r>
              <a:rPr lang="de-DE" dirty="0" smtClean="0"/>
              <a:t>. 37 O 11673/14)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541338" y="2444448"/>
            <a:ext cx="4679949" cy="4830762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The Case: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b="1" dirty="0" smtClean="0"/>
              <a:t>The Parties</a:t>
            </a:r>
            <a:r>
              <a:rPr lang="de-DE" sz="1600" b="1" dirty="0" smtClean="0"/>
              <a:t>:</a:t>
            </a:r>
            <a:r>
              <a:rPr lang="en-GB" sz="1600" b="1" dirty="0" smtClean="0"/>
              <a:t> </a:t>
            </a:r>
            <a:r>
              <a:rPr lang="en-US" sz="1600" dirty="0"/>
              <a:t>RTL, ProSiebenSat.1 Digital and </a:t>
            </a:r>
            <a:r>
              <a:rPr lang="en-US" sz="1600" dirty="0" err="1"/>
              <a:t>Süddeutsche</a:t>
            </a:r>
            <a:r>
              <a:rPr lang="en-US" sz="1600" dirty="0"/>
              <a:t> </a:t>
            </a:r>
            <a:r>
              <a:rPr lang="en-US" sz="1600" dirty="0" err="1"/>
              <a:t>Zeitung</a:t>
            </a:r>
            <a:r>
              <a:rPr lang="en-GB" sz="1600" dirty="0" smtClean="0"/>
              <a:t> vs. </a:t>
            </a:r>
            <a:r>
              <a:rPr lang="en-GB" sz="1600" dirty="0" err="1" smtClean="0"/>
              <a:t>Eyeo</a:t>
            </a:r>
            <a:r>
              <a:rPr lang="en-GB" sz="1600" dirty="0" smtClean="0"/>
              <a:t> GmbH – developer of </a:t>
            </a:r>
            <a:r>
              <a:rPr lang="en-GB" sz="1600" dirty="0" err="1" smtClean="0"/>
              <a:t>AdBlock</a:t>
            </a:r>
            <a:r>
              <a:rPr lang="en-GB" sz="1600" dirty="0" smtClean="0"/>
              <a:t> Plus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b="1" dirty="0" smtClean="0"/>
              <a:t>The Complaint: </a:t>
            </a:r>
            <a:r>
              <a:rPr lang="en-GB" sz="1600" dirty="0" smtClean="0"/>
              <a:t>Plaintiffs claim that the opinion of paying to join a whitelist of “acceptable adverts” is an inadmissible business model</a:t>
            </a:r>
            <a:endParaRPr lang="en-GB" sz="1600" b="1" dirty="0" smtClean="0"/>
          </a:p>
          <a:p>
            <a:pPr marL="266700" lvl="1" indent="0">
              <a:buNone/>
            </a:pPr>
            <a:endParaRPr lang="en-GB" sz="1400" dirty="0" smtClean="0"/>
          </a:p>
          <a:p>
            <a:pPr marL="266700" lvl="1" indent="0">
              <a:buNone/>
            </a:pPr>
            <a:r>
              <a:rPr lang="en-GB" sz="1600" i="1" dirty="0" err="1" smtClean="0"/>
              <a:t>AdBlock</a:t>
            </a:r>
            <a:r>
              <a:rPr lang="en-GB" sz="1600" i="1" dirty="0" smtClean="0"/>
              <a:t> Plus infringes the prohibition of a deliberate hindrance of a competitor pursuant to the German law of fair </a:t>
            </a:r>
            <a:r>
              <a:rPr lang="en-GB" sz="1600" i="1" dirty="0"/>
              <a:t>trading </a:t>
            </a:r>
            <a:r>
              <a:rPr lang="en-GB" sz="1600" i="1" dirty="0" smtClean="0"/>
              <a:t>practices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b="1" dirty="0" smtClean="0"/>
              <a:t>Legal Basis</a:t>
            </a:r>
            <a:r>
              <a:rPr lang="en-GB" sz="1600" dirty="0" smtClean="0"/>
              <a:t>: The </a:t>
            </a:r>
            <a:r>
              <a:rPr lang="en-GB" sz="1600" dirty="0"/>
              <a:t>German law on fair trading practices, copyright law and competition law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600" dirty="0"/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541338" y="666381"/>
            <a:ext cx="7146000" cy="2880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800" dirty="0" smtClean="0">
                <a:latin typeface="+mj-lt"/>
              </a:rPr>
              <a:t>First cases in Germany</a:t>
            </a:r>
            <a:endParaRPr lang="en-GB" sz="1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1980814"/>
            <a:ext cx="4295774" cy="4200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5125" y="6298256"/>
            <a:ext cx="265747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de-DE" sz="1000" dirty="0" err="1" smtClean="0">
                <a:solidFill>
                  <a:schemeClr val="accent2"/>
                </a:solidFill>
                <a:latin typeface="+mj-lt"/>
              </a:rPr>
              <a:t>Photo</a:t>
            </a:r>
            <a:r>
              <a:rPr lang="de-DE" sz="1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de-DE" sz="1000" dirty="0" err="1" smtClean="0">
                <a:solidFill>
                  <a:schemeClr val="accent2"/>
                </a:solidFill>
                <a:latin typeface="+mj-lt"/>
              </a:rPr>
              <a:t>by</a:t>
            </a:r>
            <a:r>
              <a:rPr lang="de-DE" sz="1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de-DE" sz="1000" dirty="0" err="1" smtClean="0">
                <a:solidFill>
                  <a:schemeClr val="accent2"/>
                </a:solidFill>
                <a:latin typeface="+mj-lt"/>
              </a:rPr>
              <a:t>Eyeo</a:t>
            </a:r>
            <a:r>
              <a:rPr lang="de-DE" sz="1000" dirty="0" smtClean="0">
                <a:solidFill>
                  <a:schemeClr val="accent2"/>
                </a:solidFill>
                <a:latin typeface="+mj-lt"/>
              </a:rPr>
              <a:t> GmbH; https</a:t>
            </a:r>
            <a:r>
              <a:rPr lang="de-DE" sz="1000" dirty="0">
                <a:solidFill>
                  <a:schemeClr val="accent2"/>
                </a:solidFill>
                <a:latin typeface="+mj-lt"/>
              </a:rPr>
              <a:t>://eyeo.com/press</a:t>
            </a:r>
            <a:endParaRPr lang="en-US" sz="1000" dirty="0" err="1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8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919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3" y="1330313"/>
            <a:ext cx="9622801" cy="573117"/>
          </a:xfrm>
        </p:spPr>
        <p:txBody>
          <a:bodyPr/>
          <a:lstStyle/>
          <a:p>
            <a:r>
              <a:rPr lang="en-GB" dirty="0"/>
              <a:t>The German Regional Court of Munich </a:t>
            </a:r>
            <a:br>
              <a:rPr lang="en-GB" dirty="0"/>
            </a:br>
            <a:r>
              <a:rPr lang="de-DE" dirty="0"/>
              <a:t>(Case </a:t>
            </a:r>
            <a:r>
              <a:rPr lang="de-DE" dirty="0" err="1"/>
              <a:t>No</a:t>
            </a:r>
            <a:r>
              <a:rPr lang="de-DE" dirty="0"/>
              <a:t>. 37 O 11673/14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1343" y="2501193"/>
            <a:ext cx="5922519" cy="4392612"/>
          </a:xfrm>
        </p:spPr>
        <p:txBody>
          <a:bodyPr/>
          <a:lstStyle/>
          <a:p>
            <a:pPr marL="0" indent="0">
              <a:buNone/>
            </a:pPr>
            <a:r>
              <a:rPr lang="de-DE" sz="1800" b="1" u="sng" dirty="0" smtClean="0"/>
              <a:t>Holdings: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b="1" dirty="0" err="1" smtClean="0"/>
              <a:t>No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competitive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relationship</a:t>
            </a:r>
            <a:r>
              <a:rPr lang="de-DE" sz="1800" dirty="0" smtClean="0"/>
              <a:t> </a:t>
            </a:r>
            <a:r>
              <a:rPr lang="de-DE" sz="1800" dirty="0" err="1" smtClean="0"/>
              <a:t>between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parties</a:t>
            </a:r>
            <a:endParaRPr lang="de-DE" sz="1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de-DE" dirty="0" smtClean="0"/>
              <a:t>The </a:t>
            </a:r>
            <a:r>
              <a:rPr lang="de-DE" dirty="0" err="1" smtClean="0"/>
              <a:t>aims</a:t>
            </a:r>
            <a:r>
              <a:rPr lang="de-DE" dirty="0" smtClean="0"/>
              <a:t> </a:t>
            </a:r>
            <a:r>
              <a:rPr lang="de-DE" dirty="0" err="1" smtClean="0"/>
              <a:t>differ</a:t>
            </a:r>
            <a:r>
              <a:rPr lang="de-DE" dirty="0" smtClean="0"/>
              <a:t> </a:t>
            </a:r>
            <a:r>
              <a:rPr lang="de-DE" dirty="0" err="1" smtClean="0"/>
              <a:t>fundamentally</a:t>
            </a:r>
            <a:endParaRPr lang="de-DE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de-DE" dirty="0" smtClean="0"/>
              <a:t>Separate </a:t>
            </a:r>
            <a:r>
              <a:rPr lang="de-DE" dirty="0" err="1" smtClean="0"/>
              <a:t>markets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adblockers</a:t>
            </a:r>
            <a:r>
              <a:rPr lang="de-DE" dirty="0" smtClean="0"/>
              <a:t> 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advertisers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b="1" dirty="0" err="1" smtClean="0"/>
              <a:t>No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deliberate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hindrance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plaintiffs</a:t>
            </a:r>
            <a:endParaRPr lang="de-DE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 err="1" smtClean="0"/>
              <a:t>There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still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b="1" dirty="0" err="1" smtClean="0"/>
              <a:t>possibility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to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appear</a:t>
            </a:r>
            <a:r>
              <a:rPr lang="de-DE" sz="1800" b="1" dirty="0" smtClean="0"/>
              <a:t> </a:t>
            </a:r>
            <a:r>
              <a:rPr lang="de-DE" sz="1800" dirty="0" smtClean="0"/>
              <a:t>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b="1" dirty="0" err="1" smtClean="0"/>
              <a:t>whitelist</a:t>
            </a:r>
            <a:endParaRPr lang="de-DE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b="1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 smtClean="0"/>
              <a:t>general</a:t>
            </a:r>
            <a:r>
              <a:rPr lang="de-DE" sz="1800" dirty="0" smtClean="0"/>
              <a:t> </a:t>
            </a:r>
            <a:r>
              <a:rPr lang="de-DE" sz="1800" dirty="0" err="1" smtClean="0"/>
              <a:t>market</a:t>
            </a:r>
            <a:r>
              <a:rPr lang="de-DE" sz="1800" dirty="0" smtClean="0"/>
              <a:t> </a:t>
            </a:r>
            <a:r>
              <a:rPr lang="de-DE" sz="1800" b="1" dirty="0" err="1" smtClean="0"/>
              <a:t>disturbance</a:t>
            </a:r>
            <a:endParaRPr lang="de-DE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b="1" dirty="0" err="1" smtClean="0"/>
              <a:t>No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infringement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copyright</a:t>
            </a:r>
            <a:r>
              <a:rPr lang="de-DE" sz="1800" dirty="0" smtClean="0"/>
              <a:t> </a:t>
            </a:r>
            <a:r>
              <a:rPr lang="de-DE" sz="1800" dirty="0" err="1" smtClean="0"/>
              <a:t>law</a:t>
            </a:r>
            <a:endParaRPr lang="de-DE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 err="1" smtClean="0"/>
              <a:t>Contracts</a:t>
            </a:r>
            <a:r>
              <a:rPr lang="de-DE" sz="1800" dirty="0" smtClean="0"/>
              <a:t> </a:t>
            </a:r>
            <a:r>
              <a:rPr lang="de-DE" sz="1800" dirty="0" err="1" smtClean="0"/>
              <a:t>between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website</a:t>
            </a:r>
            <a:r>
              <a:rPr lang="de-DE" sz="1800" dirty="0" smtClean="0"/>
              <a:t> </a:t>
            </a:r>
            <a:r>
              <a:rPr lang="de-DE" sz="1800" dirty="0" err="1" smtClean="0"/>
              <a:t>operators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defendant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b="1" dirty="0" smtClean="0"/>
              <a:t>not anti-</a:t>
            </a:r>
            <a:r>
              <a:rPr lang="de-DE" sz="1800" b="1" dirty="0" err="1" smtClean="0"/>
              <a:t>competitive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agreements</a:t>
            </a:r>
            <a:endParaRPr lang="de-DE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b="1" dirty="0" err="1" smtClean="0"/>
              <a:t>No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market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dominance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defendant</a:t>
            </a:r>
            <a:r>
              <a:rPr lang="de-DE" sz="1800" dirty="0" smtClean="0"/>
              <a:t>	</a:t>
            </a:r>
            <a:r>
              <a:rPr lang="de-DE" dirty="0" smtClean="0"/>
              <a:t>				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95" y="2886075"/>
            <a:ext cx="4070350" cy="353774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Regulation of AdBlockers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A54A-74A8-4E84-BB4D-F236B4B07DC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 TOC TITLE" val="Contents"/>
  <p:tag name="PRESENTATION TOC OUTLINE LEVEL TOP" val="2"/>
  <p:tag name="COVERPRESENTERS" val="Area for Presenters"/>
  <p:tag name="PRESENTATIONTYPE" val="True"/>
  <p:tag name="COVERDATE" val="17 July 2014"/>
  <p:tag name="COVERTITLE" val="This is the Title"/>
  <p:tag name="COVERSUBTITLE" val="This is the Subheading"/>
  <p:tag name="MSOBJECTISCOVERSUBTITLE" val="True"/>
  <p:tag name="PRESENTATIONCOVER" val="Cover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COVERSUBTITLE"/>
  <p:tag name="MS_PLACEHOLDERID" val="placeholderID2_41659.58348379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COVERTITLE"/>
  <p:tag name="MS_PLACEHOLDERID" val="placeholderID3_41659.58348379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COVERPRESENTERS"/>
  <p:tag name="MS_PLACEHOLDERID" val="placeholderID1_41659.58348379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COVERSUBTITLE"/>
  <p:tag name="MS_PLACEHOLDERID" val="placeholderID2_41659.58348379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COVERTITLE"/>
  <p:tag name="MS_PLACEHOLDERID" val="placeholderID3_41659.58348379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_41659.58348379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5_41659.58348379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REGISTRYFOLDER" val="PathToPictures"/>
  <p:tag name="MSOBJECTKEEPASPECTRATIOOFFWIDTH" val="True"/>
  <p:tag name="MSOBJECTKEEPASPECTRATIOOFFHEIGHT" val="False"/>
  <p:tag name="PLACEHOLDERAUTOMATIONTABLE" val="Tru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  <p:tag name="MS_PLACEHOLDERID" val="placeholderID6_41659.58348379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REGISTRYFOLDER" val="PathToPictures"/>
  <p:tag name="MSOBJECTKEEPASPECTRATIOOFFWIDTH" val="True"/>
  <p:tag name="MSOBJECTKEEPASPECTRATIOOFFHEIGHT" val="False"/>
  <p:tag name="PLACEHOLDERAUTOMATIONTABLE" val="Tru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  <p:tag name="MS_PLACEHOLDERID" val="placeholderID7_41659.58348379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4_41659.58348379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OFFCUSTOMLAYOU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5_41659.583483796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6_41659.58348379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_41662.58403935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8_41659.583483796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9_41659.583483796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0_41659.58348379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1_41659.5834837963"/>
  <p:tag name="STYLEOFFCUSTOMLAYOU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8_41659.583483796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9_41659.583483796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0_41659.58348379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OfContentsHeading"/>
  <p:tag name="MS_PLACEHOLDERID" val="placeholderID8_41659.583483796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1_41659.5834837963"/>
  <p:tag name="STYLEOFFCUSTOMLAYOU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8_41659.583483796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9_41659.583483796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0_41659.583483796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1_41659.5834837963"/>
  <p:tag name="STYLEOFFCUSTOMLAYOU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2_41659.583483796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3_41659.58348379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4_41659.58348379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5_41659.583483796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Full_Width"/>
  <p:tag name="MSOBJECTPICTUREREGISTRYFOLDER" val="PathToPictures"/>
  <p:tag name="MSOBJECTKEEPASPECTRATIOOFFWIDTH" val="True"/>
  <p:tag name="MSOBJECTKEEPASPECTRATIOOFFHEIGHT" val="False"/>
  <p:tag name="PLACEHOLDERAUTOMATIONTABLE" val="True"/>
  <p:tag name="PLACEHOLDERAUTOMATIONCHART" val="True"/>
  <p:tag name="PLACEHOLDERAUTOMATIONPICTURE" val="Tru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  <p:tag name="MS_PLACEHOLDERID" val="placeholderID26_41659.58348379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9_41659.583483796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7_41659.58348379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8_41659.583483796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9_41659.58348379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0_41659.583483796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Half_Width"/>
  <p:tag name="MSOBJECTPICTUREREGISTRYFOLDER" val="PathToPictures"/>
  <p:tag name="MSOBJECTKEEPASPECTRATIOOFFWIDTH" val="True"/>
  <p:tag name="MSOBJECTKEEPASPECTRATIOOFFHEIGHT" val="False"/>
  <p:tag name="PLACEHOLDERAUTOMATIONTABLE" val="True"/>
  <p:tag name="PLACEHOLDERAUTOMATIONCHART" val="True"/>
  <p:tag name="PLACEHOLDERAUTOMATIONPICTURE" val="Tru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  <p:tag name="MS_PLACEHOLDERID" val="placeholderID31_41659.583483796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Half_Width"/>
  <p:tag name="MSOBJECTPICTUREREGISTRYFOLDER" val="PathToPictures"/>
  <p:tag name="MSOBJECTKEEPASPECTRATIOOFFWIDTH" val="True"/>
  <p:tag name="MSOBJECTKEEPASPECTRATIOOFFHEIGHT" val="False"/>
  <p:tag name="PLACEHOLDERAUTOMATIONTABLE" val="True"/>
  <p:tag name="PLACEHOLDERAUTOMATIONCHART" val="True"/>
  <p:tag name="PLACEHOLDERAUTOMATIONPICTURE" val="Tru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  <p:tag name="MS_PLACEHOLDERID" val="placeholderID32_41659.58348379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3_41659.583483796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4_41659.583483796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5_41659.583483796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6_41659.58348379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0_41659.583483796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7_41659.5834837963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8_41659.583483796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9_41659.58348379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0_41659.583483796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1_41659.583483796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_41659.5834837963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_41659.5834837963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_41659.583483796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5_41659.583483796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6_41659.58348379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1_41659.583483796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7_41659.583483796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Half_Width"/>
  <p:tag name="MSOBJECTPICTUREREGISTRYFOLDER" val="PathToPictures"/>
  <p:tag name="MSOBJECTKEEPASPECTRATIOOFFWIDTH" val="True"/>
  <p:tag name="MSOBJECTKEEPASPECTRATIOOFFHEIGHT" val="False"/>
  <p:tag name="PLACEHOLDERAUTOMATIONTABLE" val="True"/>
  <p:tag name="PLACEHOLDERAUTOMATIONCHART" val="True"/>
  <p:tag name="PLACEHOLDERAUTOMATIONPICTURE" val="Tru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  <p:tag name="MS_PLACEHOLDERID" val="placeholderID48_41659.583483796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  <p:tag name="MS_PLACEHOLDERID" val="placeholderID49_41659.5834837963"/>
  <p:tag name="STYLEOFFCUSTOMLAYOU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50_41659.583483796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51_41659.583483796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52_41659.583483796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53_41659.583483796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REPORTSUBHEADIN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REPORTSUBHEADIN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OCOUTLINELEVEL" val="2"/>
  <p:tag name="SLIDEGROUP" val="Divider"/>
  <p:tag name="SLIDEGROUPTYPE" val="Dividers"/>
  <p:tag name="SLIDETITLE" val="Divider - Orange"/>
  <p:tag name="AUTOMATIONTAG" val="Divider - Orang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OfContentsText"/>
  <p:tag name="MS_PLACEHOLDERID" val="placeholderID12_41659.583483796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_41662.58403935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REPORTSUBHEADIN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REPORTSUBHEADIN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OCOUTLINELEVEL" val="2"/>
  <p:tag name="SLIDEGROUP" val="Content"/>
  <p:tag name="SLIDEGROUPTYPE" val="Content"/>
  <p:tag name="SLIDETITLE" val="Full Width"/>
  <p:tag name="AUTOMATIONTAG" val="Full Width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2_41659.583483796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Full_Width"/>
  <p:tag name="MSOBJECTPICTUREREGISTRYFOLDER" val="PathToPictures"/>
  <p:tag name="MSOBJECTKEEPASPECTRATIOOFFWIDTH" val="True"/>
  <p:tag name="MSOBJECTKEEPASPECTRATIOOFFHEIGHT" val="False"/>
  <p:tag name="PLACEHOLDERAUTOMATIONTABLE" val="True"/>
  <p:tag name="PLACEHOLDERAUTOMATIONCHART" val="True"/>
  <p:tag name="PLACEHOLDERAUTOMATIONPICTURE" val="Tru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  <p:tag name="MS_PLACEHOLDERID" val="placeholderID26_41659.583483796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REPORTSUBHEADI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OCOUTLINELEVEL" val="2"/>
  <p:tag name="SLIDEGROUP" val="Content"/>
  <p:tag name="SLIDEGROUPTYPE" val="Content"/>
  <p:tag name="SLIDETITLE" val="Side by Side"/>
  <p:tag name="AUTOMATIONTAG" val="Side by Sid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7_41659.583483796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Half_Width"/>
  <p:tag name="MSOBJECTPICTUREREGISTRYFOLDER" val="PathToPictures"/>
  <p:tag name="MSOBJECTKEEPASPECTRATIOOFFWIDTH" val="True"/>
  <p:tag name="MSOBJECTKEEPASPECTRATIOOFFHEIGHT" val="False"/>
  <p:tag name="PLACEHOLDERAUTOMATIONTABLE" val="True"/>
  <p:tag name="PLACEHOLDERAUTOMATIONCHART" val="True"/>
  <p:tag name="PLACEHOLDERAUTOMATIONPICTURE" val="Tru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  <p:tag name="MS_PLACEHOLDERID" val="placeholderID31_41659.58348379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WORKSITEREF"/>
  <p:tag name="MS_PLACEHOLDERID" val="placeholderID13_41659.583483796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REPORTSUBHEADIN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OCOUTLINELEVEL" val="2"/>
  <p:tag name="SLIDEGROUP" val="Content"/>
  <p:tag name="SLIDEGROUPTYPE" val="Content"/>
  <p:tag name="SLIDETITLE" val="Full Width Chart"/>
  <p:tag name="AUTOMATIONTAG" val="Full Width Char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3_41659.583483796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SUBFOLDER" val=""/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REPORTSUBHEADIN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OCOUTLINELEVEL" val="2"/>
  <p:tag name="SLIDEGROUP" val="Cover"/>
  <p:tag name="SLIDEGROUPTYPE" val="Builder template"/>
  <p:tag name="SLIDETITLE" val="Back Cover"/>
  <p:tag name="AUTOMATIONTAG" val="Back Cov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_41659.583483796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OFFCUSTOMLAYOUT" val="True"/>
  <p:tag name="MS_PLACEHOLDERID" val="placeholderID5_41659.583483796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REGISTRYFOLDER" val="PathToPictures"/>
  <p:tag name="MSOBJECTKEEPASPECTRATIOOFFWIDTH" val="True"/>
  <p:tag name="MSOBJECTKEEPASPECTRATIOOFFHEIGHT" val="False"/>
  <p:tag name="PLACEHOLDERAUTOMATIONTABLE" val="Tru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  <p:tag name="MS_PLACEHOLDERID" val="placeholderID6_41659.583483796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REGISTRYFOLDER" val="PathToPictures"/>
  <p:tag name="MSOBJECTKEEPASPECTRATIOOFFWIDTH" val="True"/>
  <p:tag name="MSOBJECTKEEPASPECTRATIOOFFHEIGHT" val="False"/>
  <p:tag name="PLACEHOLDERAUTOMATIONTABLE" val="Tru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Table_Chart_Picture_Or_Text"/>
  <p:tag name="MS_PLACEHOLDERID" val="placeholderID7_41659.583483796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ABLEENABLEHEADER" val="False"/>
  <p:tag name="SHAPETABLEENABLESUBHEADER" val="False"/>
  <p:tag name="SHAPETABLEENABLETITLE" val="False"/>
  <p:tag name="SHAPETABLEENABLESOURCE" val="False"/>
  <p:tag name="SHAPETABLEDEFAULTHEADERROWS" val="1"/>
  <p:tag name="SHAPETABLEDEFAULTSUBHEADERROWS" val="0"/>
  <p:tag name="SHAPETABLEDEFAULTDATAROWS" val="5"/>
  <p:tag name="SHAPETABLEDEFAULTDATACOLUMNS" val="5"/>
  <p:tag name="SHAPETABLESHOWINPASTETABLE" val="False"/>
  <p:tag name="SHAPETABLESHOWINBLANKTABLE" val="True"/>
  <p:tag name="RETAINEXCELFORMATTING" val="False"/>
  <p:tag name="RETAINEXCELSHADING" val="False"/>
  <p:tag name="RETAINEXCELBORDERS" val="False"/>
  <p:tag name="RETAINHEADERROWS" val="0"/>
  <p:tag name="RETAINSUBHEADERROWS" val="0"/>
  <p:tag name="SHAPETABLESHOWINFORMATTABLE" val="False"/>
  <p:tag name="SHAPETABLESHOWINREFORMATTABLE" val="False"/>
  <p:tag name="MS_PLACEHOLDERID" val="placeholderID6_41659.5834837963"/>
  <p:tag name="TABLEDESIGNNAME" val="Back page contacts table"/>
  <p:tag name="MS_OBJECTUNIQUEID" val="Table 1141659.5855208333"/>
  <p:tag name="MS_LINKEDOBJECT" val="MS_Rang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OBJECTPICTUREREGISTRYFOLDER" val="PathToPictures"/>
  <p:tag name="MSOBJECTKEEPASPECTRATIOOFFWIDTH" val="True"/>
  <p:tag name="MSOBJECTKEEPASPECTRATIOOFFHEIGHT" val="False"/>
  <p:tag name="PLACEHOLDERAUTOMATIONTABLE" val="False"/>
  <p:tag name="PLACEHOLDERAUTOMATIONCHART" val="False"/>
  <p:tag name="PLACEHOLDERAUTOMATIONPICTURE" val="False"/>
  <p:tag name="OBJECTTITLEPOSITION" val="0"/>
  <p:tag name="OBJECTSOURCEPOSITION" val="0"/>
  <p:tag name="BUILDOBJECTTITLELINE" val="False"/>
  <p:tag name="BUILDOBJECTSOURCELINE" val="False"/>
  <p:tag name="MSOBJECTGROWSLEFT" val="False"/>
  <p:tag name="MSOBJECTGROWSUP" val="False"/>
  <p:tag name="MSOBJECTGROWSCENTRE" val="False"/>
  <p:tag name="MSOBJECTZORDERPOSITION" val="0"/>
  <p:tag name="MSOBJECTHASSHADOW" val="False"/>
  <p:tag name="MSOBJECTPICTUREISMANDATORY" val="False"/>
  <p:tag name="MSOBJECTSCALEPICTURE" val="True"/>
  <p:tag name="PLACEHOLDERAUTOMATIONTAG" val="COVERPRESENTERS"/>
  <p:tag name="MS_PLACEHOLDERID" val="placeholderID1_41659.583483796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ABLEENABLEHEADER" val="False"/>
  <p:tag name="SHAPETABLEENABLESUBHEADER" val="False"/>
  <p:tag name="SHAPETABLEENABLETITLE" val="False"/>
  <p:tag name="SHAPETABLEENABLESOURCE" val="False"/>
  <p:tag name="SHAPETABLEDEFAULTHEADERROWS" val="1"/>
  <p:tag name="SHAPETABLEDEFAULTSUBHEADERROWS" val="0"/>
  <p:tag name="SHAPETABLEDEFAULTDATAROWS" val="5"/>
  <p:tag name="SHAPETABLEDEFAULTDATACOLUMNS" val="5"/>
  <p:tag name="SHAPETABLESHOWINPASTETABLE" val="False"/>
  <p:tag name="SHAPETABLESHOWINBLANKTABLE" val="True"/>
  <p:tag name="RETAINEXCELFORMATTING" val="False"/>
  <p:tag name="RETAINEXCELSHADING" val="False"/>
  <p:tag name="RETAINEXCELBORDERS" val="False"/>
  <p:tag name="RETAINHEADERROWS" val="0"/>
  <p:tag name="RETAINSUBHEADERROWS" val="0"/>
  <p:tag name="SHAPETABLESHOWINFORMATTABLE" val="False"/>
  <p:tag name="SHAPETABLESHOWINREFORMATTABLE" val="False"/>
  <p:tag name="MS_PLACEHOLDERID" val="placeholderID7_41659.5834837963"/>
  <p:tag name="TABLEDESIGNNAME" val="Back page Olswang offices"/>
  <p:tag name="MS_OBJECTUNIQUEID" val="Table 1241659.5855787037"/>
  <p:tag name="MS_LINKEDOBJECT" val="MS_Range"/>
</p:tagLst>
</file>

<file path=ppt/theme/theme1.xml><?xml version="1.0" encoding="utf-8"?>
<a:theme xmlns:a="http://schemas.openxmlformats.org/drawingml/2006/main" name="blank">
  <a:themeElements>
    <a:clrScheme name="OLS_PowerPack_Colour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DB913"/>
      </a:accent1>
      <a:accent2>
        <a:srgbClr val="7F7F7F"/>
      </a:accent2>
      <a:accent3>
        <a:srgbClr val="0078AE"/>
      </a:accent3>
      <a:accent4>
        <a:srgbClr val="B20838"/>
      </a:accent4>
      <a:accent5>
        <a:srgbClr val="439539"/>
      </a:accent5>
      <a:accent6>
        <a:srgbClr val="00788A"/>
      </a:accent6>
      <a:hlink>
        <a:srgbClr val="0000FF"/>
      </a:hlink>
      <a:folHlink>
        <a:srgbClr val="800080"/>
      </a:folHlink>
    </a:clrScheme>
    <a:fontScheme name="Olswang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.potx" id="{00DE0752-CFD1-4C2D-A3FA-C15B7CAB1328}" vid="{804C566B-48B6-4C9D-9027-8CFA9E079C52}"/>
    </a:ext>
  </a:extLst>
</a:theme>
</file>

<file path=ppt/theme/theme2.xml><?xml version="1.0" encoding="utf-8"?>
<a:theme xmlns:a="http://schemas.openxmlformats.org/drawingml/2006/main" name="Covers">
  <a:themeElements>
    <a:clrScheme name="OLS_PowerPack_Colour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DB913"/>
      </a:accent1>
      <a:accent2>
        <a:srgbClr val="7F7F7F"/>
      </a:accent2>
      <a:accent3>
        <a:srgbClr val="0078AE"/>
      </a:accent3>
      <a:accent4>
        <a:srgbClr val="B20838"/>
      </a:accent4>
      <a:accent5>
        <a:srgbClr val="439539"/>
      </a:accent5>
      <a:accent6>
        <a:srgbClr val="00788A"/>
      </a:accent6>
      <a:hlink>
        <a:srgbClr val="0000FF"/>
      </a:hlink>
      <a:folHlink>
        <a:srgbClr val="800080"/>
      </a:folHlink>
    </a:clrScheme>
    <a:fontScheme name="Olswang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1800"/>
          </a:lnSpc>
          <a:spcAft>
            <a:spcPts val="600"/>
          </a:spcAft>
          <a:defRPr sz="1600" dirty="0" smtClean="0">
            <a:solidFill>
              <a:schemeClr val="accent2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owerPoint.potx" id="{00DE0752-CFD1-4C2D-A3FA-C15B7CAB1328}" vid="{D41AE459-7B67-443F-9CBC-55030E9D1D8B}"/>
    </a:ext>
  </a:extLst>
</a:theme>
</file>

<file path=ppt/theme/theme3.xml><?xml version="1.0" encoding="utf-8"?>
<a:theme xmlns:a="http://schemas.openxmlformats.org/drawingml/2006/main" name="Dividers">
  <a:themeElements>
    <a:clrScheme name="Olswang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DB913"/>
      </a:accent1>
      <a:accent2>
        <a:srgbClr val="7F7F7F"/>
      </a:accent2>
      <a:accent3>
        <a:srgbClr val="00788A"/>
      </a:accent3>
      <a:accent4>
        <a:srgbClr val="B20838"/>
      </a:accent4>
      <a:accent5>
        <a:srgbClr val="FDB913"/>
      </a:accent5>
      <a:accent6>
        <a:srgbClr val="00788A"/>
      </a:accent6>
      <a:hlink>
        <a:srgbClr val="0000FF"/>
      </a:hlink>
      <a:folHlink>
        <a:srgbClr val="800080"/>
      </a:folHlink>
    </a:clrScheme>
    <a:fontScheme name="Olswang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.potx" id="{00DE0752-CFD1-4C2D-A3FA-C15B7CAB1328}" vid="{4CBF4308-0B81-4602-B2FF-AA1EA59D6516}"/>
    </a:ext>
  </a:extLst>
</a:theme>
</file>

<file path=ppt/theme/theme4.xml><?xml version="1.0" encoding="utf-8"?>
<a:theme xmlns:a="http://schemas.openxmlformats.org/drawingml/2006/main" name="Content">
  <a:themeElements>
    <a:clrScheme name="Olswang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DB913"/>
      </a:accent1>
      <a:accent2>
        <a:srgbClr val="7F7F7F"/>
      </a:accent2>
      <a:accent3>
        <a:srgbClr val="00788A"/>
      </a:accent3>
      <a:accent4>
        <a:srgbClr val="B20838"/>
      </a:accent4>
      <a:accent5>
        <a:srgbClr val="FDB913"/>
      </a:accent5>
      <a:accent6>
        <a:srgbClr val="00788A"/>
      </a:accent6>
      <a:hlink>
        <a:srgbClr val="0000FF"/>
      </a:hlink>
      <a:folHlink>
        <a:srgbClr val="800080"/>
      </a:folHlink>
    </a:clrScheme>
    <a:fontScheme name="Olswang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lnSpc>
            <a:spcPts val="1800"/>
          </a:lnSpc>
          <a:spcAft>
            <a:spcPts val="600"/>
          </a:spcAft>
          <a:defRPr sz="1600" dirty="0" err="1" smtClean="0">
            <a:solidFill>
              <a:schemeClr val="accent2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owerPoint.potx" id="{00DE0752-CFD1-4C2D-A3FA-C15B7CAB1328}" vid="{1DF48847-2564-44D2-B8F5-7347C47DCF47}"/>
    </a:ext>
  </a:extLst>
</a:theme>
</file>

<file path=ppt/theme/theme5.xml><?xml version="1.0" encoding="utf-8"?>
<a:theme xmlns:a="http://schemas.openxmlformats.org/drawingml/2006/main" name="Biography">
  <a:themeElements>
    <a:clrScheme name="OLS_PowerPack_Colour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DB913"/>
      </a:accent1>
      <a:accent2>
        <a:srgbClr val="7F7F7F"/>
      </a:accent2>
      <a:accent3>
        <a:srgbClr val="0078AE"/>
      </a:accent3>
      <a:accent4>
        <a:srgbClr val="B20838"/>
      </a:accent4>
      <a:accent5>
        <a:srgbClr val="439539"/>
      </a:accent5>
      <a:accent6>
        <a:srgbClr val="00788A"/>
      </a:accent6>
      <a:hlink>
        <a:srgbClr val="0000FF"/>
      </a:hlink>
      <a:folHlink>
        <a:srgbClr val="800080"/>
      </a:folHlink>
    </a:clrScheme>
    <a:fontScheme name="Olswang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.potx" id="{00DE0752-CFD1-4C2D-A3FA-C15B7CAB1328}" vid="{70508D01-D108-4176-8D16-86EBA8439720}"/>
    </a:ext>
  </a:extLst>
</a:theme>
</file>

<file path=ppt/theme/theme6.xml><?xml version="1.0" encoding="utf-8"?>
<a:theme xmlns:a="http://schemas.openxmlformats.org/drawingml/2006/main" name="Office Theme">
  <a:themeElements>
    <a:clrScheme name="Olswang">
      <a:dk1>
        <a:srgbClr val="000010"/>
      </a:dk1>
      <a:lt1>
        <a:sysClr val="window" lastClr="FFFFFF"/>
      </a:lt1>
      <a:dk2>
        <a:srgbClr val="000010"/>
      </a:dk2>
      <a:lt2>
        <a:srgbClr val="FFFFFF"/>
      </a:lt2>
      <a:accent1>
        <a:srgbClr val="FDB913"/>
      </a:accent1>
      <a:accent2>
        <a:srgbClr val="95A0A9"/>
      </a:accent2>
      <a:accent3>
        <a:srgbClr val="ADB9C0"/>
      </a:accent3>
      <a:accent4>
        <a:srgbClr val="0078AE"/>
      </a:accent4>
      <a:accent5>
        <a:srgbClr val="B20838"/>
      </a:accent5>
      <a:accent6>
        <a:srgbClr val="439539"/>
      </a:accent6>
      <a:hlink>
        <a:srgbClr val="FDB913"/>
      </a:hlink>
      <a:folHlink>
        <a:srgbClr val="95A0A9"/>
      </a:folHlink>
    </a:clrScheme>
    <a:fontScheme name="Olswang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lswang">
      <a:dk1>
        <a:srgbClr val="000010"/>
      </a:dk1>
      <a:lt1>
        <a:sysClr val="window" lastClr="FFFFFF"/>
      </a:lt1>
      <a:dk2>
        <a:srgbClr val="000010"/>
      </a:dk2>
      <a:lt2>
        <a:srgbClr val="FFFFFF"/>
      </a:lt2>
      <a:accent1>
        <a:srgbClr val="FDB913"/>
      </a:accent1>
      <a:accent2>
        <a:srgbClr val="95A0A9"/>
      </a:accent2>
      <a:accent3>
        <a:srgbClr val="ADB9C0"/>
      </a:accent3>
      <a:accent4>
        <a:srgbClr val="0078AE"/>
      </a:accent4>
      <a:accent5>
        <a:srgbClr val="B20838"/>
      </a:accent5>
      <a:accent6>
        <a:srgbClr val="439539"/>
      </a:accent6>
      <a:hlink>
        <a:srgbClr val="FDB913"/>
      </a:hlink>
      <a:folHlink>
        <a:srgbClr val="95A0A9"/>
      </a:folHlink>
    </a:clrScheme>
    <a:fontScheme name="Olswang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1837</TotalTime>
  <Words>713</Words>
  <Application>Microsoft Office PowerPoint</Application>
  <PresentationFormat>Custom</PresentationFormat>
  <Paragraphs>123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blank</vt:lpstr>
      <vt:lpstr>Covers</vt:lpstr>
      <vt:lpstr>Dividers</vt:lpstr>
      <vt:lpstr>Content</vt:lpstr>
      <vt:lpstr>Biography</vt:lpstr>
      <vt:lpstr>AdTech Gone Wrong:  The Regulation of AdBlockers </vt:lpstr>
      <vt:lpstr>What is AdTech?</vt:lpstr>
      <vt:lpstr>What is an AdBlocker?</vt:lpstr>
      <vt:lpstr>PowerPoint Presentation</vt:lpstr>
      <vt:lpstr>PowerPoint Presentation</vt:lpstr>
      <vt:lpstr>PowerPoint Presentation</vt:lpstr>
      <vt:lpstr>AdBlocker in IOS 9 - Apple enabled “content blocking” extension </vt:lpstr>
      <vt:lpstr>The German Regional Court of Munich  (Case No. 37 O 11673/14)</vt:lpstr>
      <vt:lpstr>The German Regional Court of Munich  (Case No. 37 O 11673/14)    </vt:lpstr>
      <vt:lpstr>District Court of Hamburg  (Case No. 416 HKO 159/14)</vt:lpstr>
      <vt:lpstr>District Court of Cologne </vt:lpstr>
      <vt:lpstr>Concluding Remarks</vt:lpstr>
      <vt:lpstr>PowerPoint Presentation</vt:lpstr>
    </vt:vector>
  </TitlesOfParts>
  <Manager>Rod Lambert</Manager>
  <Company>Olswang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AdTech?</dc:title>
  <dc:subject>Olswang Power Pack Template</dc:subject>
  <dc:creator>Tim Babosek</dc:creator>
  <dc:description>Developed by:_x000d_
www.mediasterling.com</dc:description>
  <cp:lastModifiedBy>Thomas Höppner</cp:lastModifiedBy>
  <cp:revision>51</cp:revision>
  <cp:lastPrinted>2015-09-22T14:52:32Z</cp:lastPrinted>
  <dcterms:created xsi:type="dcterms:W3CDTF">2015-09-21T13:29:40Z</dcterms:created>
  <dcterms:modified xsi:type="dcterms:W3CDTF">2015-09-25T10:15:54Z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1.0.0</vt:lpwstr>
  </property>
  <property fmtid="{D5CDD505-2E9C-101B-9397-08002B2CF9AE}" pid="3" name="MS_Mediasterling">
    <vt:bool>true</vt:bool>
  </property>
  <property fmtid="{D5CDD505-2E9C-101B-9397-08002B2CF9AE}" pid="4" name="MS_LanguageKey">
    <vt:lpwstr>2057</vt:lpwstr>
  </property>
  <property fmtid="{D5CDD505-2E9C-101B-9397-08002B2CF9AE}" pid="5" name="MS_ClientFolder">
    <vt:lpwstr>English (UK)</vt:lpwstr>
  </property>
</Properties>
</file>