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45"/>
  </p:notesMasterIdLst>
  <p:handoutMasterIdLst>
    <p:handoutMasterId r:id="rId46"/>
  </p:handoutMasterIdLst>
  <p:sldIdLst>
    <p:sldId id="537" r:id="rId3"/>
    <p:sldId id="512" r:id="rId4"/>
    <p:sldId id="542" r:id="rId5"/>
    <p:sldId id="495" r:id="rId6"/>
    <p:sldId id="540" r:id="rId7"/>
    <p:sldId id="498" r:id="rId8"/>
    <p:sldId id="519" r:id="rId9"/>
    <p:sldId id="500" r:id="rId10"/>
    <p:sldId id="514" r:id="rId11"/>
    <p:sldId id="501" r:id="rId12"/>
    <p:sldId id="524" r:id="rId13"/>
    <p:sldId id="502" r:id="rId14"/>
    <p:sldId id="515" r:id="rId15"/>
    <p:sldId id="503" r:id="rId16"/>
    <p:sldId id="521" r:id="rId17"/>
    <p:sldId id="522" r:id="rId18"/>
    <p:sldId id="530" r:id="rId19"/>
    <p:sldId id="533" r:id="rId20"/>
    <p:sldId id="532" r:id="rId21"/>
    <p:sldId id="539" r:id="rId22"/>
    <p:sldId id="526" r:id="rId23"/>
    <p:sldId id="528" r:id="rId24"/>
    <p:sldId id="544" r:id="rId25"/>
    <p:sldId id="511" r:id="rId26"/>
    <p:sldId id="543" r:id="rId27"/>
    <p:sldId id="536" r:id="rId28"/>
    <p:sldId id="527" r:id="rId29"/>
    <p:sldId id="518" r:id="rId30"/>
    <p:sldId id="534" r:id="rId31"/>
    <p:sldId id="535" r:id="rId32"/>
    <p:sldId id="490" r:id="rId33"/>
    <p:sldId id="504" r:id="rId34"/>
    <p:sldId id="505" r:id="rId35"/>
    <p:sldId id="506" r:id="rId36"/>
    <p:sldId id="507" r:id="rId37"/>
    <p:sldId id="538" r:id="rId38"/>
    <p:sldId id="531" r:id="rId39"/>
    <p:sldId id="520" r:id="rId40"/>
    <p:sldId id="529" r:id="rId41"/>
    <p:sldId id="516" r:id="rId42"/>
    <p:sldId id="545" r:id="rId43"/>
    <p:sldId id="546" r:id="rId4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7">
          <p15:clr>
            <a:srgbClr val="A4A3A4"/>
          </p15:clr>
        </p15:guide>
        <p15:guide id="2" orient="horz" pos="550">
          <p15:clr>
            <a:srgbClr val="A4A3A4"/>
          </p15:clr>
        </p15:guide>
        <p15:guide id="3" orient="horz" pos="1397">
          <p15:clr>
            <a:srgbClr val="A4A3A4"/>
          </p15:clr>
        </p15:guide>
        <p15:guide id="4" orient="horz" pos="4054">
          <p15:clr>
            <a:srgbClr val="A4A3A4"/>
          </p15:clr>
        </p15:guide>
        <p15:guide id="5" orient="horz" pos="3559">
          <p15:clr>
            <a:srgbClr val="A4A3A4"/>
          </p15:clr>
        </p15:guide>
        <p15:guide id="6" orient="horz" pos="4124">
          <p15:clr>
            <a:srgbClr val="A4A3A4"/>
          </p15:clr>
        </p15:guide>
        <p15:guide id="7" orient="horz" pos="1276">
          <p15:clr>
            <a:srgbClr val="A4A3A4"/>
          </p15:clr>
        </p15:guide>
        <p15:guide id="8" orient="horz" pos="2154">
          <p15:clr>
            <a:srgbClr val="A4A3A4"/>
          </p15:clr>
        </p15:guide>
        <p15:guide id="9" pos="3101">
          <p15:clr>
            <a:srgbClr val="A4A3A4"/>
          </p15:clr>
        </p15:guide>
        <p15:guide id="10" pos="241">
          <p15:clr>
            <a:srgbClr val="A4A3A4"/>
          </p15:clr>
        </p15:guide>
        <p15:guide id="11" pos="405">
          <p15:clr>
            <a:srgbClr val="A4A3A4"/>
          </p15:clr>
        </p15:guide>
        <p15:guide id="12" pos="5759">
          <p15:clr>
            <a:srgbClr val="A4A3A4"/>
          </p15:clr>
        </p15:guide>
        <p15:guide id="13" pos="337">
          <p15:clr>
            <a:srgbClr val="A4A3A4"/>
          </p15:clr>
        </p15:guide>
        <p15:guide id="14" pos="24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5"/>
    <a:srgbClr val="48BAFE"/>
    <a:srgbClr val="C1E8FE"/>
    <a:srgbClr val="404040"/>
    <a:srgbClr val="7F807F"/>
    <a:srgbClr val="BFBFBF"/>
    <a:srgbClr val="868686"/>
    <a:srgbClr val="DDD2ED"/>
    <a:srgbClr val="56378B"/>
    <a:srgbClr val="007A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2" autoAdjust="0"/>
    <p:restoredTop sz="94909" autoAdjust="0"/>
  </p:normalViewPr>
  <p:slideViewPr>
    <p:cSldViewPr snapToGrid="0">
      <p:cViewPr varScale="1">
        <p:scale>
          <a:sx n="44" d="100"/>
          <a:sy n="44" d="100"/>
        </p:scale>
        <p:origin x="1278" y="36"/>
      </p:cViewPr>
      <p:guideLst>
        <p:guide orient="horz" pos="1947"/>
        <p:guide orient="horz" pos="550"/>
        <p:guide orient="horz" pos="1397"/>
        <p:guide orient="horz" pos="4054"/>
        <p:guide orient="horz" pos="3559"/>
        <p:guide orient="horz" pos="4124"/>
        <p:guide orient="horz" pos="1276"/>
        <p:guide orient="horz" pos="2154"/>
        <p:guide pos="3101"/>
        <p:guide pos="241"/>
        <p:guide pos="405"/>
        <p:guide pos="5759"/>
        <p:guide pos="337"/>
        <p:guide pos="2458"/>
      </p:guideLst>
    </p:cSldViewPr>
  </p:slideViewPr>
  <p:notesTextViewPr>
    <p:cViewPr>
      <p:scale>
        <a:sx n="100" d="100"/>
        <a:sy n="100" d="100"/>
      </p:scale>
      <p:origin x="0" y="0"/>
    </p:cViewPr>
  </p:notesTextViewPr>
  <p:sorterViewPr>
    <p:cViewPr>
      <p:scale>
        <a:sx n="66" d="100"/>
        <a:sy n="66" d="100"/>
      </p:scale>
      <p:origin x="0" y="-3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A678B55-319B-2D4F-AE49-6C1B6E1A4DDA}" type="datetimeFigureOut">
              <a:rPr lang="en-US" smtClean="0"/>
              <a:pPr/>
              <a:t>9/22/2015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1B27340-60F0-7D46-BC5B-91B08A318A82}" type="slidenum">
              <a:rPr lang="en-GB" smtClean="0"/>
              <a:pPr/>
              <a:t>‹#›</a:t>
            </a:fld>
            <a:endParaRPr lang="en-GB"/>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D9CAF8C-0805-8440-B43D-DCCAAA4D80CE}" type="datetimeFigureOut">
              <a:rPr lang="en-US" smtClean="0"/>
              <a:pPr/>
              <a:t>9/22/2015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2A853E8-D85F-5D49-95D2-E1D96ABFE2B9}" type="slidenum">
              <a:rPr lang="en-GB" smtClean="0"/>
              <a:pPr/>
              <a:t>‹#›</a:t>
            </a:fld>
            <a:endParaRPr lang="en-GB"/>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a:t>
            </a:fld>
            <a:endParaRPr lang="en-GB" dirty="0"/>
          </a:p>
        </p:txBody>
      </p:sp>
    </p:spTree>
    <p:extLst>
      <p:ext uri="{BB962C8B-B14F-4D97-AF65-F5344CB8AC3E}">
        <p14:creationId xmlns:p14="http://schemas.microsoft.com/office/powerpoint/2010/main" val="258357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a:t>
            </a:fld>
            <a:endParaRPr lang="en-GB"/>
          </a:p>
        </p:txBody>
      </p:sp>
    </p:spTree>
    <p:extLst>
      <p:ext uri="{BB962C8B-B14F-4D97-AF65-F5344CB8AC3E}">
        <p14:creationId xmlns:p14="http://schemas.microsoft.com/office/powerpoint/2010/main" val="415119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17</a:t>
            </a:fld>
            <a:endParaRPr lang="en-GB"/>
          </a:p>
        </p:txBody>
      </p:sp>
    </p:spTree>
    <p:extLst>
      <p:ext uri="{BB962C8B-B14F-4D97-AF65-F5344CB8AC3E}">
        <p14:creationId xmlns:p14="http://schemas.microsoft.com/office/powerpoint/2010/main" val="42197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19</a:t>
            </a:fld>
            <a:endParaRPr lang="en-GB"/>
          </a:p>
        </p:txBody>
      </p:sp>
    </p:spTree>
    <p:extLst>
      <p:ext uri="{BB962C8B-B14F-4D97-AF65-F5344CB8AC3E}">
        <p14:creationId xmlns:p14="http://schemas.microsoft.com/office/powerpoint/2010/main" val="67930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A853E8-D85F-5D49-95D2-E1D96ABFE2B9}" type="slidenum">
              <a:rPr lang="en-GB" smtClean="0"/>
              <a:pPr/>
              <a:t>26</a:t>
            </a:fld>
            <a:endParaRPr lang="en-GB"/>
          </a:p>
        </p:txBody>
      </p:sp>
    </p:spTree>
    <p:extLst>
      <p:ext uri="{BB962C8B-B14F-4D97-AF65-F5344CB8AC3E}">
        <p14:creationId xmlns:p14="http://schemas.microsoft.com/office/powerpoint/2010/main" val="50006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28</a:t>
            </a:fld>
            <a:endParaRPr lang="en-GB" dirty="0"/>
          </a:p>
        </p:txBody>
      </p:sp>
    </p:spTree>
    <p:extLst>
      <p:ext uri="{BB962C8B-B14F-4D97-AF65-F5344CB8AC3E}">
        <p14:creationId xmlns:p14="http://schemas.microsoft.com/office/powerpoint/2010/main" val="1574015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blue_texture">
    <p:spTree>
      <p:nvGrpSpPr>
        <p:cNvPr id="1" name=""/>
        <p:cNvGrpSpPr/>
        <p:nvPr/>
      </p:nvGrpSpPr>
      <p:grpSpPr>
        <a:xfrm>
          <a:off x="0" y="0"/>
          <a:ext cx="0" cy="0"/>
          <a:chOff x="0" y="0"/>
          <a:chExt cx="0" cy="0"/>
        </a:xfrm>
      </p:grpSpPr>
      <p:sp>
        <p:nvSpPr>
          <p:cNvPr id="2" name="Title 1"/>
          <p:cNvSpPr>
            <a:spLocks noGrp="1"/>
          </p:cNvSpPr>
          <p:nvPr>
            <p:ph type="ctrTitle"/>
          </p:nvPr>
        </p:nvSpPr>
        <p:spPr>
          <a:xfrm>
            <a:off x="373464" y="2776155"/>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sp>
        <p:nvSpPr>
          <p:cNvPr id="3" name="Subtitle 2"/>
          <p:cNvSpPr>
            <a:spLocks noGrp="1"/>
          </p:cNvSpPr>
          <p:nvPr>
            <p:ph type="subTitle" idx="1"/>
          </p:nvPr>
        </p:nvSpPr>
        <p:spPr>
          <a:xfrm>
            <a:off x="373464" y="5478617"/>
            <a:ext cx="7772400"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11" name="Picture 10"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5" name="Parallelogram 14"/>
          <p:cNvSpPr/>
          <p:nvPr userDrawn="1"/>
        </p:nvSpPr>
        <p:spPr>
          <a:xfrm>
            <a:off x="-1752238" y="0"/>
            <a:ext cx="7014870" cy="6858000"/>
          </a:xfrm>
          <a:prstGeom prst="parallelogram">
            <a:avLst>
              <a:gd name="adj" fmla="val 22772"/>
            </a:avLst>
          </a:prstGeom>
          <a:gradFill flip="none" rotWithShape="1">
            <a:gsLst>
              <a:gs pos="0">
                <a:schemeClr val="tx1"/>
              </a:gs>
              <a:gs pos="100000">
                <a:srgbClr val="858689">
                  <a:alpha val="2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3" name="Subtitle 2"/>
          <p:cNvSpPr>
            <a:spLocks noGrp="1"/>
          </p:cNvSpPr>
          <p:nvPr>
            <p:ph type="subTitle" idx="1"/>
          </p:nvPr>
        </p:nvSpPr>
        <p:spPr>
          <a:xfrm>
            <a:off x="373465" y="5477256"/>
            <a:ext cx="4549373"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8"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smtClean="0"/>
              <a:t>Click to edit Master title style</a:t>
            </a:r>
            <a:endParaRPr lang="en-US" noProof="0"/>
          </a:p>
        </p:txBody>
      </p:sp>
      <p:pic>
        <p:nvPicPr>
          <p:cNvPr id="9" name="Picture 8"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
        <p:nvSpPr>
          <p:cNvPr id="7" name="Footer Placeholder 2"/>
          <p:cNvSpPr txBox="1">
            <a:spLocks/>
          </p:cNvSpPr>
          <p:nvPr userDrawn="1"/>
        </p:nvSpPr>
        <p:spPr>
          <a:xfrm>
            <a:off x="348906" y="6328419"/>
            <a:ext cx="3272643" cy="33741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lang="en-US" sz="700" kern="1200" dirty="0">
                <a:solidFill>
                  <a:srgbClr val="C2C2C2"/>
                </a:solidFill>
                <a:latin typeface="Futura B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en-US" dirty="0" smtClean="0"/>
              <a:t>© Copyright 2011 Hewlett-Packard Development Company, L.P.  The information contained herein is subject to change without notice. Confidentiality label goes here  </a:t>
            </a:r>
          </a:p>
        </p:txBody>
      </p:sp>
    </p:spTree>
    <p:extLst>
      <p:ext uri="{BB962C8B-B14F-4D97-AF65-F5344CB8AC3E}">
        <p14:creationId xmlns:p14="http://schemas.microsoft.com/office/powerpoint/2010/main" val="28295872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red (L) with image">
    <p:spTree>
      <p:nvGrpSpPr>
        <p:cNvPr id="1" name=""/>
        <p:cNvGrpSpPr/>
        <p:nvPr/>
      </p:nvGrpSpPr>
      <p:grpSpPr>
        <a:xfrm>
          <a:off x="0" y="0"/>
          <a:ext cx="0" cy="0"/>
          <a:chOff x="0" y="0"/>
          <a:chExt cx="0" cy="0"/>
        </a:xfrm>
      </p:grpSpPr>
      <p:sp>
        <p:nvSpPr>
          <p:cNvPr id="8" name="Parallelogram 7"/>
          <p:cNvSpPr/>
          <p:nvPr userDrawn="1"/>
        </p:nvSpPr>
        <p:spPr>
          <a:xfrm>
            <a:off x="-1752238" y="0"/>
            <a:ext cx="7014870" cy="6858000"/>
          </a:xfrm>
          <a:prstGeom prst="parallelogram">
            <a:avLst>
              <a:gd name="adj" fmla="val 22772"/>
            </a:avLst>
          </a:prstGeom>
          <a:gradFill>
            <a:gsLst>
              <a:gs pos="100000">
                <a:srgbClr val="E41C19"/>
              </a:gs>
              <a:gs pos="1000">
                <a:srgbClr val="B94213">
                  <a:alpha val="75000"/>
                </a:srgbClr>
              </a:gs>
            </a:gsLst>
            <a:lin ang="10800000" scaled="0"/>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331200" y="312635"/>
            <a:ext cx="3781140" cy="1192919"/>
          </a:xfrm>
          <a:prstGeom prst="rect">
            <a:avLst/>
          </a:prstGeom>
        </p:spPr>
        <p:txBody>
          <a:bodyPr wrap="square" lIns="0">
            <a:noAutofit/>
          </a:bodyPr>
          <a:lstStyle>
            <a:lvl1pPr>
              <a:lnSpc>
                <a:spcPts val="3500"/>
              </a:lnSpc>
              <a:defRPr sz="2800"/>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
        <p:nvSpPr>
          <p:cNvPr id="7" name="Footer Placeholder 2"/>
          <p:cNvSpPr txBox="1">
            <a:spLocks/>
          </p:cNvSpPr>
          <p:nvPr userDrawn="1"/>
        </p:nvSpPr>
        <p:spPr>
          <a:xfrm>
            <a:off x="348906" y="6328419"/>
            <a:ext cx="3272643" cy="33741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lang="en-US" sz="700" kern="1200" dirty="0">
                <a:solidFill>
                  <a:srgbClr val="C2C2C2"/>
                </a:solidFill>
                <a:latin typeface="Futura B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en-US" dirty="0" smtClean="0"/>
              <a:t>© Copyright 2011 Hewlett-Packard Development Company, L.P.  The information contained herein is subject to change without notice. Confidentiality label goes here  </a:t>
            </a:r>
          </a:p>
        </p:txBody>
      </p:sp>
    </p:spTree>
    <p:extLst>
      <p:ext uri="{BB962C8B-B14F-4D97-AF65-F5344CB8AC3E}">
        <p14:creationId xmlns:p14="http://schemas.microsoft.com/office/powerpoint/2010/main" val="404719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red (R) with image">
    <p:spTree>
      <p:nvGrpSpPr>
        <p:cNvPr id="1" name=""/>
        <p:cNvGrpSpPr/>
        <p:nvPr/>
      </p:nvGrpSpPr>
      <p:grpSpPr>
        <a:xfrm>
          <a:off x="0" y="0"/>
          <a:ext cx="0" cy="0"/>
          <a:chOff x="0" y="0"/>
          <a:chExt cx="0" cy="0"/>
        </a:xfrm>
      </p:grpSpPr>
      <p:sp>
        <p:nvSpPr>
          <p:cNvPr id="11" name="Parallelogram 10"/>
          <p:cNvSpPr/>
          <p:nvPr userDrawn="1"/>
        </p:nvSpPr>
        <p:spPr>
          <a:xfrm>
            <a:off x="3701132" y="0"/>
            <a:ext cx="7014870" cy="6858000"/>
          </a:xfrm>
          <a:prstGeom prst="parallelogram">
            <a:avLst>
              <a:gd name="adj" fmla="val 22772"/>
            </a:avLst>
          </a:prstGeom>
          <a:gradFill>
            <a:gsLst>
              <a:gs pos="100000">
                <a:srgbClr val="E41C19"/>
              </a:gs>
              <a:gs pos="0">
                <a:srgbClr val="B94213">
                  <a:alpha val="75000"/>
                </a:srgb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a:p>
        </p:txBody>
      </p:sp>
      <p:sp>
        <p:nvSpPr>
          <p:cNvPr id="7" name="Title 4"/>
          <p:cNvSpPr>
            <a:spLocks noGrp="1"/>
          </p:cNvSpPr>
          <p:nvPr>
            <p:ph type="title"/>
          </p:nvPr>
        </p:nvSpPr>
        <p:spPr>
          <a:xfrm>
            <a:off x="5362861" y="312635"/>
            <a:ext cx="3660229" cy="1192919"/>
          </a:xfrm>
          <a:prstGeom prst="rect">
            <a:avLst/>
          </a:prstGeom>
        </p:spPr>
        <p:txBody>
          <a:bodyPr wrap="square">
            <a:noAutofit/>
          </a:bodyPr>
          <a:lstStyle>
            <a:lvl1pPr>
              <a:lnSpc>
                <a:spcPts val="3500"/>
              </a:lnSpc>
              <a:defRPr sz="2800"/>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23375131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lue (L) with image">
    <p:spTree>
      <p:nvGrpSpPr>
        <p:cNvPr id="1" name=""/>
        <p:cNvGrpSpPr/>
        <p:nvPr/>
      </p:nvGrpSpPr>
      <p:grpSpPr>
        <a:xfrm>
          <a:off x="0" y="0"/>
          <a:ext cx="0" cy="0"/>
          <a:chOff x="0" y="0"/>
          <a:chExt cx="0" cy="0"/>
        </a:xfrm>
      </p:grpSpPr>
      <p:sp>
        <p:nvSpPr>
          <p:cNvPr id="9" name="Parallelogram 8"/>
          <p:cNvSpPr/>
          <p:nvPr userDrawn="1"/>
        </p:nvSpPr>
        <p:spPr>
          <a:xfrm>
            <a:off x="-1752238" y="0"/>
            <a:ext cx="7014870" cy="6858000"/>
          </a:xfrm>
          <a:prstGeom prst="parallelogram">
            <a:avLst>
              <a:gd name="adj" fmla="val 22772"/>
            </a:avLst>
          </a:prstGeom>
          <a:gradFill flip="none" rotWithShape="1">
            <a:gsLst>
              <a:gs pos="100000">
                <a:srgbClr val="017FC5">
                  <a:alpha val="85000"/>
                </a:srgbClr>
              </a:gs>
              <a:gs pos="0">
                <a:srgbClr val="7ECEF0">
                  <a:alpha val="85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331200" y="312635"/>
            <a:ext cx="3781140" cy="1192919"/>
          </a:xfrm>
          <a:prstGeom prst="rect">
            <a:avLst/>
          </a:prstGeom>
        </p:spPr>
        <p:txBody>
          <a:bodyPr wrap="square" lIns="0">
            <a:noAutofit/>
          </a:bodyPr>
          <a:lstStyle>
            <a:lvl1pPr>
              <a:lnSpc>
                <a:spcPts val="3500"/>
              </a:lnSpc>
              <a:defRPr sz="2800"/>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
        <p:nvSpPr>
          <p:cNvPr id="7" name="Footer Placeholder 2"/>
          <p:cNvSpPr txBox="1">
            <a:spLocks/>
          </p:cNvSpPr>
          <p:nvPr userDrawn="1"/>
        </p:nvSpPr>
        <p:spPr>
          <a:xfrm>
            <a:off x="348906" y="6328419"/>
            <a:ext cx="3272643" cy="33741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lang="en-US" sz="700" kern="1200" dirty="0">
                <a:solidFill>
                  <a:srgbClr val="C2C2C2"/>
                </a:solidFill>
                <a:latin typeface="Futura B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en-US" dirty="0" smtClean="0"/>
              <a:t>© Copyright 2011 Hewlett-Packard Development Company, L.P.  The information contained herein is subject to change without notice. Confidentiality label goes here  </a:t>
            </a:r>
          </a:p>
        </p:txBody>
      </p:sp>
    </p:spTree>
    <p:extLst>
      <p:ext uri="{BB962C8B-B14F-4D97-AF65-F5344CB8AC3E}">
        <p14:creationId xmlns:p14="http://schemas.microsoft.com/office/powerpoint/2010/main" val="24873114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lue (R) with image">
    <p:spTree>
      <p:nvGrpSpPr>
        <p:cNvPr id="1" name=""/>
        <p:cNvGrpSpPr/>
        <p:nvPr/>
      </p:nvGrpSpPr>
      <p:grpSpPr>
        <a:xfrm>
          <a:off x="0" y="0"/>
          <a:ext cx="0" cy="0"/>
          <a:chOff x="0" y="0"/>
          <a:chExt cx="0" cy="0"/>
        </a:xfrm>
      </p:grpSpPr>
      <p:sp>
        <p:nvSpPr>
          <p:cNvPr id="9" name="Parallelogram 8"/>
          <p:cNvSpPr/>
          <p:nvPr userDrawn="1"/>
        </p:nvSpPr>
        <p:spPr>
          <a:xfrm>
            <a:off x="3701132" y="0"/>
            <a:ext cx="7014870" cy="6858000"/>
          </a:xfrm>
          <a:prstGeom prst="parallelogram">
            <a:avLst>
              <a:gd name="adj" fmla="val 22772"/>
            </a:avLst>
          </a:prstGeom>
          <a:gradFill flip="none" rotWithShape="1">
            <a:gsLst>
              <a:gs pos="100000">
                <a:srgbClr val="017FC5">
                  <a:alpha val="80000"/>
                </a:srgbClr>
              </a:gs>
              <a:gs pos="0">
                <a:srgbClr val="7ECEF0">
                  <a:alpha val="8500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5362861" y="312635"/>
            <a:ext cx="3660229" cy="1192919"/>
          </a:xfrm>
          <a:prstGeom prst="rect">
            <a:avLst/>
          </a:prstGeom>
        </p:spPr>
        <p:txBody>
          <a:bodyPr wrap="square">
            <a:noAutofit/>
          </a:bodyPr>
          <a:lstStyle>
            <a:lvl1pPr>
              <a:lnSpc>
                <a:spcPts val="3500"/>
              </a:lnSpc>
              <a:defRPr sz="2800"/>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29770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green (L) with image">
    <p:spTree>
      <p:nvGrpSpPr>
        <p:cNvPr id="1" name=""/>
        <p:cNvGrpSpPr/>
        <p:nvPr/>
      </p:nvGrpSpPr>
      <p:grpSpPr>
        <a:xfrm>
          <a:off x="0" y="0"/>
          <a:ext cx="0" cy="0"/>
          <a:chOff x="0" y="0"/>
          <a:chExt cx="0" cy="0"/>
        </a:xfrm>
      </p:grpSpPr>
      <p:sp>
        <p:nvSpPr>
          <p:cNvPr id="7" name="Parallelogram 6"/>
          <p:cNvSpPr/>
          <p:nvPr userDrawn="1"/>
        </p:nvSpPr>
        <p:spPr>
          <a:xfrm>
            <a:off x="-1752238" y="0"/>
            <a:ext cx="7014870" cy="6858000"/>
          </a:xfrm>
          <a:prstGeom prst="parallelogram">
            <a:avLst>
              <a:gd name="adj" fmla="val 22772"/>
            </a:avLst>
          </a:prstGeom>
          <a:gradFill>
            <a:gsLst>
              <a:gs pos="0">
                <a:srgbClr val="01A145"/>
              </a:gs>
              <a:gs pos="100000">
                <a:srgbClr val="B1CB52">
                  <a:alpha val="80000"/>
                </a:srgbClr>
              </a:gs>
            </a:gsLst>
            <a:lin ang="0" scaled="0"/>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331200" y="312635"/>
            <a:ext cx="3781140" cy="1192919"/>
          </a:xfrm>
          <a:prstGeom prst="rect">
            <a:avLst/>
          </a:prstGeom>
        </p:spPr>
        <p:txBody>
          <a:bodyPr wrap="square" lIns="0">
            <a:noAutofit/>
          </a:bodyPr>
          <a:lstStyle>
            <a:lvl1pPr>
              <a:lnSpc>
                <a:spcPts val="3500"/>
              </a:lnSpc>
              <a:defRPr sz="2800"/>
            </a:lvl1pPr>
          </a:lstStyle>
          <a:p>
            <a:r>
              <a:rPr lang="en-US" noProof="0" dirty="0" smtClean="0"/>
              <a:t>Click to edit Master title style</a:t>
            </a:r>
            <a:endParaRPr lang="en-US" noProof="0" dirty="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
        <p:nvSpPr>
          <p:cNvPr id="8" name="Footer Placeholder 2"/>
          <p:cNvSpPr txBox="1">
            <a:spLocks/>
          </p:cNvSpPr>
          <p:nvPr userDrawn="1"/>
        </p:nvSpPr>
        <p:spPr>
          <a:xfrm>
            <a:off x="348906" y="6328419"/>
            <a:ext cx="3272643" cy="33741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lang="en-US" sz="700" kern="1200" dirty="0">
                <a:solidFill>
                  <a:srgbClr val="C2C2C2"/>
                </a:solidFill>
                <a:latin typeface="Futura B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en-US" dirty="0" smtClean="0"/>
              <a:t>© Copyright 2011 Hewlett-Packard Development Company, L.P.  The information contained herein is subject to change without notice. Confidentiality label goes here  </a:t>
            </a:r>
          </a:p>
        </p:txBody>
      </p:sp>
    </p:spTree>
    <p:extLst>
      <p:ext uri="{BB962C8B-B14F-4D97-AF65-F5344CB8AC3E}">
        <p14:creationId xmlns:p14="http://schemas.microsoft.com/office/powerpoint/2010/main" val="29082887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green (R) with image">
    <p:spTree>
      <p:nvGrpSpPr>
        <p:cNvPr id="1" name=""/>
        <p:cNvGrpSpPr/>
        <p:nvPr/>
      </p:nvGrpSpPr>
      <p:grpSpPr>
        <a:xfrm>
          <a:off x="0" y="0"/>
          <a:ext cx="0" cy="0"/>
          <a:chOff x="0" y="0"/>
          <a:chExt cx="0" cy="0"/>
        </a:xfrm>
      </p:grpSpPr>
      <p:sp>
        <p:nvSpPr>
          <p:cNvPr id="7" name="Parallelogram 6"/>
          <p:cNvSpPr/>
          <p:nvPr userDrawn="1"/>
        </p:nvSpPr>
        <p:spPr>
          <a:xfrm>
            <a:off x="3701132" y="0"/>
            <a:ext cx="7014870" cy="6858000"/>
          </a:xfrm>
          <a:prstGeom prst="parallelogram">
            <a:avLst>
              <a:gd name="adj" fmla="val 22772"/>
            </a:avLst>
          </a:prstGeom>
          <a:gradFill>
            <a:gsLst>
              <a:gs pos="0">
                <a:srgbClr val="01A145"/>
              </a:gs>
              <a:gs pos="100000">
                <a:srgbClr val="B1CB52">
                  <a:alpha val="80000"/>
                </a:srgbClr>
              </a:gs>
            </a:gsLst>
            <a:lin ang="10800000" scaled="0"/>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5362861" y="312635"/>
            <a:ext cx="3660229" cy="1192919"/>
          </a:xfrm>
          <a:prstGeom prst="rect">
            <a:avLst/>
          </a:prstGeom>
        </p:spPr>
        <p:txBody>
          <a:bodyPr wrap="square">
            <a:noAutofit/>
          </a:bodyPr>
          <a:lstStyle>
            <a:lvl1pPr>
              <a:lnSpc>
                <a:spcPts val="3500"/>
              </a:lnSpc>
              <a:defRPr sz="2800"/>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40869037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grey (L) with image">
    <p:spTree>
      <p:nvGrpSpPr>
        <p:cNvPr id="1" name=""/>
        <p:cNvGrpSpPr/>
        <p:nvPr/>
      </p:nvGrpSpPr>
      <p:grpSpPr>
        <a:xfrm>
          <a:off x="0" y="0"/>
          <a:ext cx="0" cy="0"/>
          <a:chOff x="0" y="0"/>
          <a:chExt cx="0" cy="0"/>
        </a:xfrm>
      </p:grpSpPr>
      <p:sp>
        <p:nvSpPr>
          <p:cNvPr id="7" name="Parallelogram 6"/>
          <p:cNvSpPr/>
          <p:nvPr userDrawn="1"/>
        </p:nvSpPr>
        <p:spPr>
          <a:xfrm>
            <a:off x="-1752238" y="0"/>
            <a:ext cx="7014870" cy="6858000"/>
          </a:xfrm>
          <a:prstGeom prst="parallelogram">
            <a:avLst>
              <a:gd name="adj" fmla="val 22772"/>
            </a:avLst>
          </a:prstGeom>
          <a:gradFill flip="none" rotWithShape="1">
            <a:gsLst>
              <a:gs pos="0">
                <a:schemeClr val="tx1"/>
              </a:gs>
              <a:gs pos="100000">
                <a:srgbClr val="858689">
                  <a:alpha val="8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331200" y="312635"/>
            <a:ext cx="3781140" cy="1192919"/>
          </a:xfrm>
          <a:prstGeom prst="rect">
            <a:avLst/>
          </a:prstGeom>
        </p:spPr>
        <p:txBody>
          <a:bodyPr wrap="square" lIns="0">
            <a:noAutofit/>
          </a:bodyPr>
          <a:lstStyle>
            <a:lvl1pPr>
              <a:lnSpc>
                <a:spcPts val="3500"/>
              </a:lnSpc>
              <a:defRPr sz="2800"/>
            </a:lvl1pPr>
          </a:lstStyle>
          <a:p>
            <a:r>
              <a:rPr lang="en-US" noProof="0" dirty="0" smtClean="0"/>
              <a:t>Click to edit Master title style</a:t>
            </a:r>
            <a:endParaRPr lang="en-US" noProof="0" dirty="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
        <p:nvSpPr>
          <p:cNvPr id="8" name="Footer Placeholder 2"/>
          <p:cNvSpPr txBox="1">
            <a:spLocks/>
          </p:cNvSpPr>
          <p:nvPr userDrawn="1"/>
        </p:nvSpPr>
        <p:spPr>
          <a:xfrm>
            <a:off x="348906" y="6328419"/>
            <a:ext cx="3272643" cy="33741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lang="en-US" sz="700" kern="1200" dirty="0">
                <a:solidFill>
                  <a:srgbClr val="C2C2C2"/>
                </a:solidFill>
                <a:latin typeface="Futura B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en-US" dirty="0" smtClean="0"/>
              <a:t>© Copyright 2011 Hewlett-Packard Development Company, L.P.  The information contained herein is subject to change without notice. Confidentiality label goes here  </a:t>
            </a:r>
          </a:p>
        </p:txBody>
      </p:sp>
    </p:spTree>
    <p:extLst>
      <p:ext uri="{BB962C8B-B14F-4D97-AF65-F5344CB8AC3E}">
        <p14:creationId xmlns:p14="http://schemas.microsoft.com/office/powerpoint/2010/main" val="489009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grey (R) with image">
    <p:spTree>
      <p:nvGrpSpPr>
        <p:cNvPr id="1" name=""/>
        <p:cNvGrpSpPr/>
        <p:nvPr/>
      </p:nvGrpSpPr>
      <p:grpSpPr>
        <a:xfrm>
          <a:off x="0" y="0"/>
          <a:ext cx="0" cy="0"/>
          <a:chOff x="0" y="0"/>
          <a:chExt cx="0" cy="0"/>
        </a:xfrm>
      </p:grpSpPr>
      <p:sp>
        <p:nvSpPr>
          <p:cNvPr id="7" name="Parallelogram 6"/>
          <p:cNvSpPr/>
          <p:nvPr userDrawn="1"/>
        </p:nvSpPr>
        <p:spPr>
          <a:xfrm>
            <a:off x="3701132" y="0"/>
            <a:ext cx="7014870" cy="6858000"/>
          </a:xfrm>
          <a:prstGeom prst="parallelogram">
            <a:avLst>
              <a:gd name="adj" fmla="val 22772"/>
            </a:avLst>
          </a:prstGeom>
          <a:gradFill flip="none" rotWithShape="1">
            <a:gsLst>
              <a:gs pos="0">
                <a:schemeClr val="tx1"/>
              </a:gs>
              <a:gs pos="100000">
                <a:srgbClr val="858689">
                  <a:alpha val="80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noProof="0"/>
          </a:p>
        </p:txBody>
      </p:sp>
      <p:sp>
        <p:nvSpPr>
          <p:cNvPr id="5" name="Title 4"/>
          <p:cNvSpPr>
            <a:spLocks noGrp="1"/>
          </p:cNvSpPr>
          <p:nvPr>
            <p:ph type="title"/>
          </p:nvPr>
        </p:nvSpPr>
        <p:spPr>
          <a:xfrm>
            <a:off x="5362861" y="312635"/>
            <a:ext cx="3660229" cy="1192919"/>
          </a:xfrm>
          <a:prstGeom prst="rect">
            <a:avLst/>
          </a:prstGeom>
        </p:spPr>
        <p:txBody>
          <a:bodyPr wrap="square">
            <a:noAutofit/>
          </a:bodyPr>
          <a:lstStyle>
            <a:lvl1pPr>
              <a:lnSpc>
                <a:spcPts val="3500"/>
              </a:lnSpc>
              <a:defRPr sz="2800"/>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20999431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_blue texture">
    <p:spTree>
      <p:nvGrpSpPr>
        <p:cNvPr id="1" name=""/>
        <p:cNvGrpSpPr/>
        <p:nvPr/>
      </p:nvGrpSpPr>
      <p:grpSpPr>
        <a:xfrm>
          <a:off x="0" y="0"/>
          <a:ext cx="0" cy="0"/>
          <a:chOff x="0" y="0"/>
          <a:chExt cx="0" cy="0"/>
        </a:xfrm>
      </p:grpSpPr>
      <p:sp>
        <p:nvSpPr>
          <p:cNvPr id="2" name="Title 1"/>
          <p:cNvSpPr>
            <a:spLocks noGrp="1"/>
          </p:cNvSpPr>
          <p:nvPr>
            <p:ph type="ctrTitle"/>
          </p:nvPr>
        </p:nvSpPr>
        <p:spPr>
          <a:xfrm>
            <a:off x="373464" y="2776155"/>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pic>
        <p:nvPicPr>
          <p:cNvPr id="11" name="Picture 10"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Tree>
    <p:extLst>
      <p:ext uri="{BB962C8B-B14F-4D97-AF65-F5344CB8AC3E}">
        <p14:creationId xmlns:p14="http://schemas.microsoft.com/office/powerpoint/2010/main" val="3391851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red_textu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5477256"/>
            <a:ext cx="7772400"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4"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Tree>
    <p:extLst>
      <p:ext uri="{BB962C8B-B14F-4D97-AF65-F5344CB8AC3E}">
        <p14:creationId xmlns:p14="http://schemas.microsoft.com/office/powerpoint/2010/main" val="7873091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red texture">
    <p:spTree>
      <p:nvGrpSpPr>
        <p:cNvPr id="1" name=""/>
        <p:cNvGrpSpPr/>
        <p:nvPr/>
      </p:nvGrpSpPr>
      <p:grpSpPr>
        <a:xfrm>
          <a:off x="0" y="0"/>
          <a:ext cx="0" cy="0"/>
          <a:chOff x="0" y="0"/>
          <a:chExt cx="0" cy="0"/>
        </a:xfrm>
      </p:grpSpPr>
      <p:sp>
        <p:nvSpPr>
          <p:cNvPr id="14"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Tree>
    <p:extLst>
      <p:ext uri="{BB962C8B-B14F-4D97-AF65-F5344CB8AC3E}">
        <p14:creationId xmlns:p14="http://schemas.microsoft.com/office/powerpoint/2010/main" val="16086096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_green texture">
    <p:spTree>
      <p:nvGrpSpPr>
        <p:cNvPr id="1" name=""/>
        <p:cNvGrpSpPr/>
        <p:nvPr/>
      </p:nvGrpSpPr>
      <p:grpSpPr>
        <a:xfrm>
          <a:off x="0" y="0"/>
          <a:ext cx="0" cy="0"/>
          <a:chOff x="0" y="0"/>
          <a:chExt cx="0" cy="0"/>
        </a:xfrm>
      </p:grpSpPr>
      <p:sp>
        <p:nvSpPr>
          <p:cNvPr id="10"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Tree>
    <p:extLst>
      <p:ext uri="{BB962C8B-B14F-4D97-AF65-F5344CB8AC3E}">
        <p14:creationId xmlns:p14="http://schemas.microsoft.com/office/powerpoint/2010/main" val="634467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Line/1 subhead lin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749430"/>
            <a:ext cx="8229600" cy="502701"/>
          </a:xfrm>
          <a:prstGeom prst="rect">
            <a:avLst/>
          </a:prstGeom>
        </p:spPr>
        <p:txBody>
          <a:bodyPr>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p:nvPr>
        </p:nvSpPr>
        <p:spPr>
          <a:xfrm>
            <a:off x="331470" y="360198"/>
            <a:ext cx="8229600" cy="523220"/>
          </a:xfrm>
          <a:prstGeom prst="rect">
            <a:avLst/>
          </a:prstGeom>
        </p:spPr>
        <p:txBody>
          <a:bodyPr>
            <a:noAutofit/>
          </a:bodyPr>
          <a:lstStyle/>
          <a:p>
            <a:r>
              <a:rPr lang="en-US" noProof="0" smtClean="0"/>
              <a:t>Click to edit Master title style</a:t>
            </a:r>
            <a:endParaRPr lang="en-US" noProof="0"/>
          </a:p>
        </p:txBody>
      </p:sp>
      <p:sp>
        <p:nvSpPr>
          <p:cNvPr id="11" name="Text Placeholder 10"/>
          <p:cNvSpPr>
            <a:spLocks noGrp="1"/>
          </p:cNvSpPr>
          <p:nvPr>
            <p:ph type="body" sz="quarter" idx="14"/>
          </p:nvPr>
        </p:nvSpPr>
        <p:spPr>
          <a:xfrm>
            <a:off x="331200" y="1747842"/>
            <a:ext cx="8466436" cy="3936485"/>
          </a:xfrm>
          <a:prstGeom prst="rect">
            <a:avLst/>
          </a:prstGeo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a:prstGeom prst="rect">
            <a:avLst/>
          </a:prstGeo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0827075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Line/1 subhead lin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749430"/>
            <a:ext cx="8229600" cy="502701"/>
          </a:xfrm>
          <a:prstGeom prst="rect">
            <a:avLst/>
          </a:prstGeom>
        </p:spPr>
        <p:txBody>
          <a:bodyPr>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p:nvPr>
        </p:nvSpPr>
        <p:spPr>
          <a:xfrm>
            <a:off x="331470" y="360198"/>
            <a:ext cx="8229600" cy="523220"/>
          </a:xfrm>
        </p:spPr>
        <p:txBody>
          <a:bodyPr>
            <a:noAutofit/>
          </a:bodyPr>
          <a:lstStyle/>
          <a:p>
            <a:r>
              <a:rPr lang="en-US" noProof="0" smtClean="0"/>
              <a:t>Click to edit Master title style</a:t>
            </a:r>
            <a:endParaRPr lang="en-US" noProof="0"/>
          </a:p>
        </p:txBody>
      </p:sp>
      <p:sp>
        <p:nvSpPr>
          <p:cNvPr id="11" name="Text Placeholder 10"/>
          <p:cNvSpPr>
            <a:spLocks noGrp="1"/>
          </p:cNvSpPr>
          <p:nvPr>
            <p:ph type="body" sz="quarter" idx="14"/>
          </p:nvPr>
        </p:nvSpPr>
        <p:spPr>
          <a:xfrm>
            <a:off x="331200" y="1747842"/>
            <a:ext cx="8466436" cy="3936485"/>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Line/1 subhead line with content and pictu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749808"/>
            <a:ext cx="4019316" cy="502701"/>
          </a:xfrm>
          <a:prstGeom prst="rect">
            <a:avLst/>
          </a:prstGeom>
        </p:spPr>
        <p:txBody>
          <a:bodyPr wrap="square">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Title 6"/>
          <p:cNvSpPr>
            <a:spLocks noGrp="1"/>
          </p:cNvSpPr>
          <p:nvPr>
            <p:ph type="title"/>
          </p:nvPr>
        </p:nvSpPr>
        <p:spPr>
          <a:xfrm>
            <a:off x="331471" y="360198"/>
            <a:ext cx="4013649" cy="858161"/>
          </a:xfrm>
        </p:spPr>
        <p:txBody>
          <a:bodyPr>
            <a:noAutofit/>
          </a:bodyPr>
          <a:lstStyle/>
          <a:p>
            <a:r>
              <a:rPr lang="en-US" noProof="0" dirty="0" smtClean="0"/>
              <a:t>Click to edit Master title style</a:t>
            </a:r>
            <a:endParaRPr lang="en-US" noProof="0" dirty="0"/>
          </a:p>
        </p:txBody>
      </p:sp>
      <p:sp>
        <p:nvSpPr>
          <p:cNvPr id="6" name="Text Placeholder 5"/>
          <p:cNvSpPr>
            <a:spLocks noGrp="1"/>
          </p:cNvSpPr>
          <p:nvPr>
            <p:ph type="body" sz="quarter" idx="10"/>
          </p:nvPr>
        </p:nvSpPr>
        <p:spPr>
          <a:xfrm>
            <a:off x="331201" y="1746504"/>
            <a:ext cx="4031345" cy="4027200"/>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Picture Placeholder 7"/>
          <p:cNvSpPr>
            <a:spLocks noGrp="1"/>
          </p:cNvSpPr>
          <p:nvPr>
            <p:ph type="pic" sz="quarter" idx="11"/>
          </p:nvPr>
        </p:nvSpPr>
        <p:spPr>
          <a:xfrm>
            <a:off x="4637088" y="452967"/>
            <a:ext cx="4157662" cy="5257800"/>
          </a:xfrm>
          <a:prstGeom prst="rect">
            <a:avLst/>
          </a:prstGeom>
          <a:effectLst/>
        </p:spPr>
        <p:txBody>
          <a:bodyPr>
            <a:noAutofit/>
          </a:bodyPr>
          <a:lstStyle/>
          <a:p>
            <a:endParaRPr lang="en-US" noProof="0"/>
          </a:p>
        </p:txBody>
      </p:sp>
    </p:spTree>
    <p:extLst>
      <p:ext uri="{BB962C8B-B14F-4D97-AF65-F5344CB8AC3E}">
        <p14:creationId xmlns:p14="http://schemas.microsoft.com/office/powerpoint/2010/main" val="15057575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Line/1 subhead line with 2 content area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749808"/>
            <a:ext cx="4019316" cy="502701"/>
          </a:xfrm>
          <a:prstGeom prst="rect">
            <a:avLst/>
          </a:prstGeom>
        </p:spPr>
        <p:txBody>
          <a:bodyPr wrap="square">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Title 6"/>
          <p:cNvSpPr>
            <a:spLocks noGrp="1"/>
          </p:cNvSpPr>
          <p:nvPr>
            <p:ph type="title"/>
          </p:nvPr>
        </p:nvSpPr>
        <p:spPr>
          <a:xfrm>
            <a:off x="331471" y="360198"/>
            <a:ext cx="4013649" cy="1036181"/>
          </a:xfrm>
        </p:spPr>
        <p:txBody>
          <a:bodyPr>
            <a:noAutofit/>
          </a:bodyPr>
          <a:lstStyle/>
          <a:p>
            <a:r>
              <a:rPr lang="en-US" noProof="0" smtClean="0"/>
              <a:t>Click to edit Master title style</a:t>
            </a:r>
            <a:endParaRPr lang="en-US" noProof="0"/>
          </a:p>
        </p:txBody>
      </p:sp>
      <p:sp>
        <p:nvSpPr>
          <p:cNvPr id="6" name="Text Placeholder 5"/>
          <p:cNvSpPr>
            <a:spLocks noGrp="1"/>
          </p:cNvSpPr>
          <p:nvPr>
            <p:ph type="body" sz="quarter" idx="10"/>
          </p:nvPr>
        </p:nvSpPr>
        <p:spPr>
          <a:xfrm>
            <a:off x="3197186" y="1746504"/>
            <a:ext cx="5537932" cy="3974699"/>
          </a:xfrm>
        </p:spPr>
        <p:txBody>
          <a:bodyPr>
            <a:noAutofit/>
          </a:bodyPr>
          <a:lstStyle>
            <a:lvl1pPr>
              <a:defRPr>
                <a:solidFill>
                  <a:schemeClr val="accent1"/>
                </a:solidFill>
                <a:latin typeface="Futura Hv"/>
                <a:cs typeface="Futura Hv"/>
              </a:defRPr>
            </a:lvl1pPr>
            <a:lvl2pPr marL="0" indent="0">
              <a:buNone/>
              <a:defRPr/>
            </a:lvl2pPr>
            <a:lvl3pPr marL="165600" indent="-165600">
              <a:buFont typeface="Lucida Grande"/>
              <a:buChar char="•"/>
              <a:defRPr sz="1800"/>
            </a:lvl3pPr>
            <a:lvl4pPr marL="298800" indent="-126000">
              <a:buSzPct val="100000"/>
              <a:buFont typeface="Lucida Grande"/>
              <a:buChar char="–"/>
              <a:defRPr/>
            </a:lvl4pPr>
            <a:lvl5pPr marL="410400" indent="-122400">
              <a:buSzPct val="80000"/>
              <a:buFont typeface="Courier New"/>
              <a:buChar char="o"/>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11"/>
          </p:nvPr>
        </p:nvSpPr>
        <p:spPr>
          <a:xfrm>
            <a:off x="330201" y="1746504"/>
            <a:ext cx="2542125" cy="3974699"/>
          </a:xfrm>
        </p:spPr>
        <p:txBody>
          <a:bodyPr>
            <a:noAutofit/>
          </a:bodyPr>
          <a:lstStyle>
            <a:lvl1pPr>
              <a:defRPr>
                <a:solidFill>
                  <a:schemeClr val="accent1"/>
                </a:solidFill>
                <a:latin typeface="Futura Hv"/>
                <a:cs typeface="Futura Hv"/>
              </a:defRPr>
            </a:lvl1pPr>
            <a:lvl2pPr marL="0" indent="0">
              <a:buNone/>
              <a:defRPr>
                <a:latin typeface="Futura Hv"/>
                <a:cs typeface="Futura Hv"/>
              </a:defRPr>
            </a:lvl2pPr>
            <a:lvl3pPr marL="165600" indent="-165600">
              <a:buFont typeface="Lucida Grande"/>
              <a:buChar char="•"/>
              <a:defRPr sz="1800"/>
            </a:lvl3pPr>
            <a:lvl4pPr marL="298800" indent="-126000">
              <a:buSzPct val="100000"/>
              <a:buFont typeface="Lucida Grande"/>
              <a:buChar char="–"/>
              <a:defRPr/>
            </a:lvl4pPr>
            <a:lvl5pPr marL="410400" indent="-122400">
              <a:buSzPct val="80000"/>
              <a:buFont typeface="Courier New"/>
              <a:buChar char="o"/>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Slide Number Placeholder 2"/>
          <p:cNvSpPr>
            <a:spLocks noGrp="1"/>
          </p:cNvSpPr>
          <p:nvPr>
            <p:ph type="sldNum" sz="quarter" idx="4"/>
          </p:nvPr>
        </p:nvSpPr>
        <p:spPr>
          <a:xfrm>
            <a:off x="348905" y="6328800"/>
            <a:ext cx="182186" cy="166427"/>
          </a:xfrm>
          <a:prstGeom prst="rect">
            <a:avLst/>
          </a:prstGeom>
          <a:noFill/>
        </p:spPr>
        <p:txBody>
          <a:bodyPr wrap="square" lIns="0" tIns="0" rIns="0" bIns="0" rtlCol="0" anchor="t" anchorCtr="0">
            <a:noAutofit/>
          </a:bodyPr>
          <a:lstStyle>
            <a:lvl1pPr>
              <a:defRPr lang="en-US" sz="700" smtClean="0">
                <a:solidFill>
                  <a:srgbClr val="C2C2C2"/>
                </a:solidFill>
                <a:latin typeface="Futura Bk"/>
              </a:defRPr>
            </a:lvl1pPr>
          </a:lstStyle>
          <a:p>
            <a:pPr marL="190800" indent="-190800">
              <a:lnSpc>
                <a:spcPts val="1000"/>
              </a:lnSpc>
            </a:pPr>
            <a:fld id="{33088DE5-1DDF-C242-AF39-BA25983D68D6}" type="slidenum">
              <a:rPr lang="en-US" noProof="0" smtClean="0"/>
              <a:pPr marL="190800" indent="-190800">
                <a:lnSpc>
                  <a:spcPts val="1000"/>
                </a:lnSpc>
              </a:pPr>
              <a:t>‹#›</a:t>
            </a:fld>
            <a:endParaRPr lang="en-US" noProof="0" dirty="0"/>
          </a:p>
        </p:txBody>
      </p:sp>
    </p:spTree>
    <p:extLst>
      <p:ext uri="{BB962C8B-B14F-4D97-AF65-F5344CB8AC3E}">
        <p14:creationId xmlns:p14="http://schemas.microsoft.com/office/powerpoint/2010/main" val="1392693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Line/blank">
    <p:spTree>
      <p:nvGrpSpPr>
        <p:cNvPr id="1" name=""/>
        <p:cNvGrpSpPr/>
        <p:nvPr/>
      </p:nvGrpSpPr>
      <p:grpSpPr>
        <a:xfrm>
          <a:off x="0" y="0"/>
          <a:ext cx="0" cy="0"/>
          <a:chOff x="0" y="0"/>
          <a:chExt cx="0" cy="0"/>
        </a:xfrm>
      </p:grpSpPr>
      <p:sp>
        <p:nvSpPr>
          <p:cNvPr id="7" name="Title 6"/>
          <p:cNvSpPr>
            <a:spLocks noGrp="1"/>
          </p:cNvSpPr>
          <p:nvPr>
            <p:ph type="title"/>
          </p:nvPr>
        </p:nvSpPr>
        <p:spPr>
          <a:xfrm>
            <a:off x="331470" y="360198"/>
            <a:ext cx="8229600" cy="523220"/>
          </a:xfrm>
        </p:spPr>
        <p:txBody>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4432272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Line/1 Subheadline/Blan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749808"/>
            <a:ext cx="8229600" cy="502701"/>
          </a:xfrm>
          <a:prstGeom prst="rect">
            <a:avLst/>
          </a:prstGeom>
        </p:spPr>
        <p:txBody>
          <a:bodyPr>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Title 6"/>
          <p:cNvSpPr>
            <a:spLocks noGrp="1"/>
          </p:cNvSpPr>
          <p:nvPr>
            <p:ph type="title"/>
          </p:nvPr>
        </p:nvSpPr>
        <p:spPr>
          <a:xfrm>
            <a:off x="331470" y="360198"/>
            <a:ext cx="8229600" cy="523220"/>
          </a:xfrm>
        </p:spPr>
        <p:txBody>
          <a:bodyPr>
            <a:no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5302709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Line/1 Subhead line and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749808"/>
            <a:ext cx="4019316" cy="502701"/>
          </a:xfrm>
          <a:prstGeom prst="rect">
            <a:avLst/>
          </a:prstGeom>
        </p:spPr>
        <p:txBody>
          <a:bodyPr wrap="square">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p:nvPr>
        </p:nvSpPr>
        <p:spPr>
          <a:xfrm>
            <a:off x="331471" y="360198"/>
            <a:ext cx="6728548" cy="1036181"/>
          </a:xfrm>
        </p:spPr>
        <p:txBody>
          <a:bodyPr>
            <a:noAutofit/>
          </a:bodyPr>
          <a:lstStyle/>
          <a:p>
            <a:r>
              <a:rPr lang="en-US" noProof="0" dirty="0" smtClean="0"/>
              <a:t>Click to edit Master title style</a:t>
            </a:r>
            <a:endParaRPr lang="en-US" noProof="0" dirty="0"/>
          </a:p>
        </p:txBody>
      </p:sp>
      <p:sp>
        <p:nvSpPr>
          <p:cNvPr id="6" name="Text Placeholder 5"/>
          <p:cNvSpPr>
            <a:spLocks noGrp="1"/>
          </p:cNvSpPr>
          <p:nvPr>
            <p:ph type="body" sz="quarter" idx="10"/>
          </p:nvPr>
        </p:nvSpPr>
        <p:spPr>
          <a:xfrm>
            <a:off x="331201" y="1746504"/>
            <a:ext cx="4031345" cy="4027200"/>
          </a:xfrm>
        </p:spPr>
        <p:txBody>
          <a:bodyPr>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026253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green_textu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5477256"/>
            <a:ext cx="7772400"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10"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5942" y="3127291"/>
            <a:ext cx="548640" cy="548640"/>
          </a:xfrm>
          <a:prstGeom prst="rect">
            <a:avLst/>
          </a:prstGeom>
        </p:spPr>
      </p:pic>
    </p:spTree>
    <p:extLst>
      <p:ext uri="{BB962C8B-B14F-4D97-AF65-F5344CB8AC3E}">
        <p14:creationId xmlns:p14="http://schemas.microsoft.com/office/powerpoint/2010/main" val="23645403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4629150" y="463551"/>
            <a:ext cx="4171950" cy="5256167"/>
          </a:xfrm>
          <a:solidFill>
            <a:schemeClr val="tx2"/>
          </a:solidFill>
        </p:spPr>
        <p:txBody>
          <a:bodyPr wrap="square" anchor="ctr" anchorCtr="0">
            <a:noAutofit/>
          </a:bodyPr>
          <a:lstStyle>
            <a:lvl1pPr algn="ctr">
              <a:lnSpc>
                <a:spcPts val="3000"/>
              </a:lnSpc>
              <a:defRPr sz="2000">
                <a:solidFill>
                  <a:schemeClr val="bg1"/>
                </a:solidFill>
                <a:latin typeface="Futura Hv"/>
                <a:cs typeface="Futura Hv"/>
              </a:defRPr>
            </a:lvl1pPr>
          </a:lstStyle>
          <a:p>
            <a:r>
              <a:rPr lang="en-US" noProof="0" smtClean="0"/>
              <a:t>Image Area</a:t>
            </a:r>
            <a:endParaRPr lang="en-US" noProof="0"/>
          </a:p>
        </p:txBody>
      </p:sp>
      <p:sp>
        <p:nvSpPr>
          <p:cNvPr id="8" name="Rectangle 7"/>
          <p:cNvSpPr/>
          <p:nvPr userDrawn="1"/>
        </p:nvSpPr>
        <p:spPr>
          <a:xfrm>
            <a:off x="339659" y="462697"/>
            <a:ext cx="8461915" cy="6083967"/>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noProof="0"/>
          </a:p>
        </p:txBody>
      </p:sp>
      <p:cxnSp>
        <p:nvCxnSpPr>
          <p:cNvPr id="9" name="Straight Connector 8"/>
          <p:cNvCxnSpPr/>
          <p:nvPr userDrawn="1"/>
        </p:nvCxnSpPr>
        <p:spPr>
          <a:xfrm>
            <a:off x="324891" y="807257"/>
            <a:ext cx="8476683" cy="0"/>
          </a:xfrm>
          <a:prstGeom prst="line">
            <a:avLst/>
          </a:prstGeom>
          <a:noFill/>
          <a:ln w="12700"/>
          <a:effectLst/>
        </p:spPr>
        <p:style>
          <a:lnRef idx="1">
            <a:schemeClr val="accent1"/>
          </a:lnRef>
          <a:fillRef idx="3">
            <a:schemeClr val="accent1"/>
          </a:fillRef>
          <a:effectRef idx="2">
            <a:schemeClr val="accent1"/>
          </a:effectRef>
          <a:fontRef idx="minor">
            <a:schemeClr val="lt1"/>
          </a:fontRef>
        </p:style>
      </p:cxnSp>
      <p:cxnSp>
        <p:nvCxnSpPr>
          <p:cNvPr id="10" name="Straight Connector 9"/>
          <p:cNvCxnSpPr/>
          <p:nvPr userDrawn="1"/>
        </p:nvCxnSpPr>
        <p:spPr>
          <a:xfrm>
            <a:off x="324891" y="1299488"/>
            <a:ext cx="8476683" cy="0"/>
          </a:xfrm>
          <a:prstGeom prst="line">
            <a:avLst/>
          </a:prstGeom>
          <a:noFill/>
          <a:ln w="12700"/>
          <a:effectLst/>
        </p:spPr>
        <p:style>
          <a:lnRef idx="1">
            <a:schemeClr val="accent1"/>
          </a:lnRef>
          <a:fillRef idx="3">
            <a:schemeClr val="accent1"/>
          </a:fillRef>
          <a:effectRef idx="2">
            <a:schemeClr val="accent1"/>
          </a:effectRef>
          <a:fontRef idx="minor">
            <a:schemeClr val="lt1"/>
          </a:fontRef>
        </p:style>
      </p:cxnSp>
      <p:cxnSp>
        <p:nvCxnSpPr>
          <p:cNvPr id="11" name="Straight Connector 10"/>
          <p:cNvCxnSpPr/>
          <p:nvPr userDrawn="1"/>
        </p:nvCxnSpPr>
        <p:spPr>
          <a:xfrm>
            <a:off x="324891" y="2323327"/>
            <a:ext cx="8476683" cy="0"/>
          </a:xfrm>
          <a:prstGeom prst="line">
            <a:avLst/>
          </a:prstGeom>
          <a:noFill/>
          <a:ln w="12700"/>
          <a:effectLst/>
        </p:spPr>
        <p:style>
          <a:lnRef idx="1">
            <a:schemeClr val="accent1"/>
          </a:lnRef>
          <a:fillRef idx="3">
            <a:schemeClr val="accent1"/>
          </a:fillRef>
          <a:effectRef idx="2">
            <a:schemeClr val="accent1"/>
          </a:effectRef>
          <a:fontRef idx="minor">
            <a:schemeClr val="lt1"/>
          </a:fontRef>
        </p:style>
      </p:cxnSp>
      <p:cxnSp>
        <p:nvCxnSpPr>
          <p:cNvPr id="13" name="Straight Connector 12"/>
          <p:cNvCxnSpPr/>
          <p:nvPr userDrawn="1"/>
        </p:nvCxnSpPr>
        <p:spPr>
          <a:xfrm>
            <a:off x="324891" y="5719716"/>
            <a:ext cx="8476683" cy="0"/>
          </a:xfrm>
          <a:prstGeom prst="line">
            <a:avLst/>
          </a:prstGeom>
          <a:noFill/>
          <a:ln w="12700"/>
          <a:effectLst/>
        </p:spPr>
        <p:style>
          <a:lnRef idx="1">
            <a:schemeClr val="accent1"/>
          </a:lnRef>
          <a:fillRef idx="3">
            <a:schemeClr val="accent1"/>
          </a:fillRef>
          <a:effectRef idx="2">
            <a:schemeClr val="accent1"/>
          </a:effectRef>
          <a:fontRef idx="minor">
            <a:schemeClr val="lt1"/>
          </a:fontRef>
        </p:style>
      </p:cxnSp>
      <p:cxnSp>
        <p:nvCxnSpPr>
          <p:cNvPr id="14" name="Straight Connector 13"/>
          <p:cNvCxnSpPr/>
          <p:nvPr userDrawn="1"/>
        </p:nvCxnSpPr>
        <p:spPr>
          <a:xfrm>
            <a:off x="4518929" y="462696"/>
            <a:ext cx="0" cy="6093813"/>
          </a:xfrm>
          <a:prstGeom prst="lin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userDrawn="1"/>
        </p:nvCxnSpPr>
        <p:spPr>
          <a:xfrm>
            <a:off x="4629687" y="462696"/>
            <a:ext cx="0" cy="6093813"/>
          </a:xfrm>
          <a:prstGeom prst="lin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cxnSp>
      <p:grpSp>
        <p:nvGrpSpPr>
          <p:cNvPr id="16" name="Group 15"/>
          <p:cNvGrpSpPr/>
          <p:nvPr userDrawn="1"/>
        </p:nvGrpSpPr>
        <p:grpSpPr>
          <a:xfrm>
            <a:off x="945136" y="462696"/>
            <a:ext cx="2975700" cy="6093813"/>
            <a:chOff x="945136" y="347022"/>
            <a:chExt cx="2975700" cy="4570360"/>
          </a:xfrm>
        </p:grpSpPr>
        <p:cxnSp>
          <p:nvCxnSpPr>
            <p:cNvPr id="17" name="Straight Connector 16"/>
            <p:cNvCxnSpPr/>
            <p:nvPr/>
          </p:nvCxnSpPr>
          <p:spPr>
            <a:xfrm>
              <a:off x="945136"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18" name="Straight Connector 17"/>
            <p:cNvCxnSpPr/>
            <p:nvPr/>
          </p:nvCxnSpPr>
          <p:spPr>
            <a:xfrm>
              <a:off x="1055894"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a:off x="1653988"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a:off x="1764746"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2377607"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2488365"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3086459"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3197217"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5" name="Straight Connector 24"/>
            <p:cNvCxnSpPr/>
            <p:nvPr/>
          </p:nvCxnSpPr>
          <p:spPr>
            <a:xfrm>
              <a:off x="3810078"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a:off x="3920836"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grpSp>
      <p:grpSp>
        <p:nvGrpSpPr>
          <p:cNvPr id="27" name="Group 26"/>
          <p:cNvGrpSpPr/>
          <p:nvPr userDrawn="1"/>
        </p:nvGrpSpPr>
        <p:grpSpPr>
          <a:xfrm>
            <a:off x="5227781" y="462696"/>
            <a:ext cx="2975700" cy="6093813"/>
            <a:chOff x="945136" y="347022"/>
            <a:chExt cx="2975700" cy="4570360"/>
          </a:xfrm>
        </p:grpSpPr>
        <p:cxnSp>
          <p:nvCxnSpPr>
            <p:cNvPr id="28" name="Straight Connector 27"/>
            <p:cNvCxnSpPr/>
            <p:nvPr/>
          </p:nvCxnSpPr>
          <p:spPr>
            <a:xfrm>
              <a:off x="945136"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p:nvPr/>
          </p:nvCxnSpPr>
          <p:spPr>
            <a:xfrm>
              <a:off x="1055894"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p:nvPr/>
          </p:nvCxnSpPr>
          <p:spPr>
            <a:xfrm>
              <a:off x="1653988"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a:off x="1764746"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p:nvPr/>
          </p:nvCxnSpPr>
          <p:spPr>
            <a:xfrm>
              <a:off x="2377607"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p:nvPr/>
          </p:nvCxnSpPr>
          <p:spPr>
            <a:xfrm>
              <a:off x="2488365"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p:nvPr/>
          </p:nvCxnSpPr>
          <p:spPr>
            <a:xfrm>
              <a:off x="3086459"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a:off x="3197217"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6" name="Straight Connector 35"/>
            <p:cNvCxnSpPr/>
            <p:nvPr/>
          </p:nvCxnSpPr>
          <p:spPr>
            <a:xfrm>
              <a:off x="3810078"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cxnSp>
          <p:nvCxnSpPr>
            <p:cNvPr id="37" name="Straight Connector 36"/>
            <p:cNvCxnSpPr/>
            <p:nvPr/>
          </p:nvCxnSpPr>
          <p:spPr>
            <a:xfrm>
              <a:off x="3920836" y="347022"/>
              <a:ext cx="0" cy="4570360"/>
            </a:xfrm>
            <a:prstGeom prst="line">
              <a:avLst/>
            </a:prstGeom>
            <a:noFill/>
            <a:ln w="3175">
              <a:solidFill>
                <a:schemeClr val="accent6"/>
              </a:solidFill>
            </a:ln>
            <a:effectLst/>
          </p:spPr>
          <p:style>
            <a:lnRef idx="1">
              <a:schemeClr val="accent1"/>
            </a:lnRef>
            <a:fillRef idx="3">
              <a:schemeClr val="accent1"/>
            </a:fillRef>
            <a:effectRef idx="2">
              <a:schemeClr val="accent1"/>
            </a:effectRef>
            <a:fontRef idx="minor">
              <a:schemeClr val="lt1"/>
            </a:fontRef>
          </p:style>
        </p:cxnSp>
      </p:grpSp>
      <p:sp>
        <p:nvSpPr>
          <p:cNvPr id="3" name="Subtitle 2"/>
          <p:cNvSpPr>
            <a:spLocks noGrp="1"/>
          </p:cNvSpPr>
          <p:nvPr>
            <p:ph type="subTitle" idx="1"/>
          </p:nvPr>
        </p:nvSpPr>
        <p:spPr>
          <a:xfrm>
            <a:off x="331470" y="749808"/>
            <a:ext cx="8229600" cy="502701"/>
          </a:xfrm>
          <a:prstGeom prst="rect">
            <a:avLst/>
          </a:prstGeom>
        </p:spPr>
        <p:txBody>
          <a:bodyPr wrap="square">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p:nvPr>
        </p:nvSpPr>
        <p:spPr>
          <a:xfrm>
            <a:off x="331470" y="360198"/>
            <a:ext cx="8229600" cy="523220"/>
          </a:xfrm>
        </p:spPr>
        <p:txBody>
          <a:bodyPr wrap="square">
            <a:noAutofit/>
          </a:bodyPr>
          <a:lstStyle/>
          <a:p>
            <a:r>
              <a:rPr lang="en-US" noProof="0" smtClean="0"/>
              <a:t>Click to edit Master title style</a:t>
            </a:r>
            <a:endParaRPr lang="en-US" noProof="0"/>
          </a:p>
        </p:txBody>
      </p:sp>
      <p:sp>
        <p:nvSpPr>
          <p:cNvPr id="6" name="Text Placeholder 5"/>
          <p:cNvSpPr>
            <a:spLocks noGrp="1"/>
          </p:cNvSpPr>
          <p:nvPr>
            <p:ph type="body" sz="quarter" idx="10"/>
          </p:nvPr>
        </p:nvSpPr>
        <p:spPr>
          <a:xfrm>
            <a:off x="331200" y="1746504"/>
            <a:ext cx="8042400" cy="4027200"/>
          </a:xfrm>
        </p:spPr>
        <p:txBody>
          <a:bodyPr wrap="square">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8" name="Slide Number Placeholder 2"/>
          <p:cNvSpPr>
            <a:spLocks noGrp="1"/>
          </p:cNvSpPr>
          <p:nvPr>
            <p:ph type="sldNum" sz="quarter" idx="4"/>
          </p:nvPr>
        </p:nvSpPr>
        <p:spPr>
          <a:xfrm>
            <a:off x="348905" y="6328800"/>
            <a:ext cx="182186" cy="166427"/>
          </a:xfrm>
          <a:prstGeom prst="rect">
            <a:avLst/>
          </a:prstGeom>
          <a:noFill/>
        </p:spPr>
        <p:txBody>
          <a:bodyPr wrap="square" lIns="0" tIns="0" rIns="0" bIns="0" rtlCol="0" anchor="t" anchorCtr="0">
            <a:noAutofit/>
          </a:bodyPr>
          <a:lstStyle>
            <a:lvl1pPr>
              <a:defRPr lang="en-US" sz="700" smtClean="0">
                <a:solidFill>
                  <a:srgbClr val="C2C2C2"/>
                </a:solidFill>
                <a:latin typeface="Futura Bk"/>
              </a:defRPr>
            </a:lvl1pPr>
          </a:lstStyle>
          <a:p>
            <a:pPr marL="190800" indent="-190800">
              <a:lnSpc>
                <a:spcPts val="1000"/>
              </a:lnSpc>
            </a:pPr>
            <a:fld id="{33088DE5-1DDF-C242-AF39-BA25983D68D6}" type="slidenum">
              <a:rPr lang="en-US" noProof="0" smtClean="0"/>
              <a:pPr marL="190800" indent="-190800">
                <a:lnSpc>
                  <a:spcPts val="1000"/>
                </a:lnSpc>
              </a:pPr>
              <a:t>‹#›</a:t>
            </a:fld>
            <a:endParaRPr lang="en-US" noProof="0" dirty="0"/>
          </a:p>
        </p:txBody>
      </p:sp>
    </p:spTree>
    <p:extLst>
      <p:ext uri="{BB962C8B-B14F-4D97-AF65-F5344CB8AC3E}">
        <p14:creationId xmlns:p14="http://schemas.microsoft.com/office/powerpoint/2010/main" val="42449595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ransition Slide_blue_texture and subhead line">
    <p:spTree>
      <p:nvGrpSpPr>
        <p:cNvPr id="1" name=""/>
        <p:cNvGrpSpPr/>
        <p:nvPr/>
      </p:nvGrpSpPr>
      <p:grpSpPr>
        <a:xfrm>
          <a:off x="0" y="0"/>
          <a:ext cx="0" cy="0"/>
          <a:chOff x="0" y="0"/>
          <a:chExt cx="0" cy="0"/>
        </a:xfrm>
      </p:grpSpPr>
      <p:sp>
        <p:nvSpPr>
          <p:cNvPr id="2"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sp>
        <p:nvSpPr>
          <p:cNvPr id="3" name="Subtitle 2"/>
          <p:cNvSpPr>
            <a:spLocks noGrp="1"/>
          </p:cNvSpPr>
          <p:nvPr>
            <p:ph type="subTitle" idx="1"/>
          </p:nvPr>
        </p:nvSpPr>
        <p:spPr>
          <a:xfrm>
            <a:off x="373464" y="3847312"/>
            <a:ext cx="7772400" cy="509541"/>
          </a:xfrm>
          <a:prstGeom prst="rect">
            <a:avLst/>
          </a:prstGeom>
        </p:spPr>
        <p:txBody>
          <a:bodyPr wrap="square" lIns="0" tIns="0" rIns="0" bIns="0">
            <a:noAutofit/>
          </a:bodyPr>
          <a:lstStyle>
            <a:lvl1pPr marL="0" indent="0" algn="l">
              <a:lnSpc>
                <a:spcPts val="3000"/>
              </a:lnSpc>
              <a:spcBef>
                <a:spcPts val="0"/>
              </a:spcBef>
              <a:buNone/>
              <a:defRPr sz="2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11" name="Picture 10"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34954318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_red_texture and subhead lin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3849624"/>
            <a:ext cx="7772400" cy="509541"/>
          </a:xfrm>
          <a:prstGeom prst="rect">
            <a:avLst/>
          </a:prstGeom>
        </p:spPr>
        <p:txBody>
          <a:bodyPr wrap="square" lIns="0" tIns="0" rIns="0" bIns="0">
            <a:noAutofit/>
          </a:bodyPr>
          <a:lstStyle>
            <a:lvl1pPr marL="0" indent="0" algn="l">
              <a:lnSpc>
                <a:spcPts val="3000"/>
              </a:lnSpc>
              <a:spcBef>
                <a:spcPts val="0"/>
              </a:spcBef>
              <a:buNone/>
              <a:defRPr sz="2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0"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2822297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_green_texture and subhead lin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3849624"/>
            <a:ext cx="7772400" cy="509541"/>
          </a:xfrm>
          <a:prstGeom prst="rect">
            <a:avLst/>
          </a:prstGeom>
        </p:spPr>
        <p:txBody>
          <a:bodyPr wrap="square" lIns="0" tIns="0" rIns="0" bIns="0">
            <a:noAutofit/>
          </a:bodyPr>
          <a:lstStyle>
            <a:lvl1pPr marL="0" indent="0" algn="l">
              <a:lnSpc>
                <a:spcPts val="3000"/>
              </a:lnSpc>
              <a:spcBef>
                <a:spcPts val="0"/>
              </a:spcBef>
              <a:buNone/>
              <a:defRPr sz="2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0" name="Title 1"/>
          <p:cNvSpPr>
            <a:spLocks noGrp="1"/>
          </p:cNvSpPr>
          <p:nvPr>
            <p:ph type="ctrTitle"/>
          </p:nvPr>
        </p:nvSpPr>
        <p:spPr>
          <a:xfrm>
            <a:off x="373464" y="2779776"/>
            <a:ext cx="7772400" cy="861775"/>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dirty="0" smtClean="0"/>
              <a:t>Click to edit Master title style</a:t>
            </a:r>
            <a:endParaRPr lang="en-US" noProof="0" dirty="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28952608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_blue_texture and subhead lin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4080000"/>
            <a:ext cx="7772400"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6" name="Title 1"/>
          <p:cNvSpPr>
            <a:spLocks noGrp="1"/>
          </p:cNvSpPr>
          <p:nvPr>
            <p:ph type="ctrTitle"/>
          </p:nvPr>
        </p:nvSpPr>
        <p:spPr>
          <a:xfrm>
            <a:off x="223629" y="3240000"/>
            <a:ext cx="7772400" cy="603243"/>
          </a:xfrm>
          <a:prstGeom prst="rect">
            <a:avLst/>
          </a:prstGeom>
        </p:spPr>
        <p:txBody>
          <a:bodyPr wrap="square" lIns="0" tIns="0" rIns="0" bIns="0" anchor="b" anchorCtr="0">
            <a:noAutofit/>
          </a:bodyPr>
          <a:lstStyle>
            <a:lvl1pPr marL="177800" indent="-177800" algn="l">
              <a:lnSpc>
                <a:spcPct val="106000"/>
              </a:lnSpc>
              <a:defRPr sz="2800">
                <a:solidFill>
                  <a:schemeClr val="bg1"/>
                </a:solidFill>
                <a:latin typeface="Futura Hv"/>
                <a:cs typeface="Futura"/>
              </a:defRPr>
            </a:lvl1pPr>
          </a:lstStyle>
          <a:p>
            <a:r>
              <a:rPr lang="en-US" noProof="0" smtClean="0"/>
              <a:t>Click to edit Master title style</a:t>
            </a:r>
            <a:endParaRPr lang="en-US" noProof="0"/>
          </a:p>
        </p:txBody>
      </p:sp>
      <p:pic>
        <p:nvPicPr>
          <p:cNvPr id="7" name="Picture 6"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376950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_red_texture and subhead lin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4080000"/>
            <a:ext cx="7772400"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12" name="Title 1"/>
          <p:cNvSpPr>
            <a:spLocks noGrp="1"/>
          </p:cNvSpPr>
          <p:nvPr>
            <p:ph type="ctrTitle"/>
          </p:nvPr>
        </p:nvSpPr>
        <p:spPr>
          <a:xfrm>
            <a:off x="223629" y="3240000"/>
            <a:ext cx="7772400" cy="603243"/>
          </a:xfrm>
          <a:prstGeom prst="rect">
            <a:avLst/>
          </a:prstGeom>
        </p:spPr>
        <p:txBody>
          <a:bodyPr wrap="square" lIns="0" tIns="0" rIns="0" bIns="0" anchor="b" anchorCtr="0">
            <a:noAutofit/>
          </a:bodyPr>
          <a:lstStyle>
            <a:lvl1pPr marL="177800" indent="-177800" algn="l">
              <a:lnSpc>
                <a:spcPct val="106000"/>
              </a:lnSpc>
              <a:defRPr sz="2800">
                <a:solidFill>
                  <a:schemeClr val="bg1"/>
                </a:solidFill>
                <a:latin typeface="Futura Hv"/>
                <a:cs typeface="Futura"/>
              </a:defRPr>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4023228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_green_texture and subhead lin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64" y="4080000"/>
            <a:ext cx="7772400" cy="297232"/>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12" name="Title 1"/>
          <p:cNvSpPr>
            <a:spLocks noGrp="1"/>
          </p:cNvSpPr>
          <p:nvPr>
            <p:ph type="ctrTitle"/>
          </p:nvPr>
        </p:nvSpPr>
        <p:spPr>
          <a:xfrm>
            <a:off x="223629" y="3240000"/>
            <a:ext cx="7772400" cy="603243"/>
          </a:xfrm>
          <a:prstGeom prst="rect">
            <a:avLst/>
          </a:prstGeom>
        </p:spPr>
        <p:txBody>
          <a:bodyPr wrap="square" lIns="0" tIns="0" rIns="0" bIns="0" anchor="b" anchorCtr="0">
            <a:noAutofit/>
          </a:bodyPr>
          <a:lstStyle>
            <a:lvl1pPr marL="177800" indent="-177800" algn="l">
              <a:lnSpc>
                <a:spcPct val="106000"/>
              </a:lnSpc>
              <a:defRPr sz="2800">
                <a:solidFill>
                  <a:schemeClr val="bg1"/>
                </a:solidFill>
                <a:latin typeface="Futura Hv"/>
                <a:cs typeface="Futura"/>
              </a:defRPr>
            </a:lvl1pPr>
          </a:lstStyle>
          <a:p>
            <a:r>
              <a:rPr lang="en-US" noProof="0" smtClean="0"/>
              <a:t>Click to edit Master title style</a:t>
            </a:r>
            <a:endParaRPr lang="en-US" noProof="0"/>
          </a:p>
        </p:txBody>
      </p:sp>
      <p:pic>
        <p:nvPicPr>
          <p:cNvPr id="6" name="Picture 5" descr="hp_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Tree>
    <p:extLst>
      <p:ext uri="{BB962C8B-B14F-4D97-AF65-F5344CB8AC3E}">
        <p14:creationId xmlns:p14="http://schemas.microsoft.com/office/powerpoint/2010/main" val="133672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5818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9" r:id="rId4"/>
    <p:sldLayoutId id="2147483661" r:id="rId5"/>
    <p:sldLayoutId id="2147483663" r:id="rId6"/>
    <p:sldLayoutId id="2147483665" r:id="rId7"/>
    <p:sldLayoutId id="2147483667" r:id="rId8"/>
    <p:sldLayoutId id="2147483669" r:id="rId9"/>
    <p:sldLayoutId id="2147483657" r:id="rId10"/>
    <p:sldLayoutId id="2147483702" r:id="rId11"/>
    <p:sldLayoutId id="2147483737" r:id="rId12"/>
    <p:sldLayoutId id="2147483738" r:id="rId13"/>
    <p:sldLayoutId id="2147483704" r:id="rId14"/>
    <p:sldLayoutId id="2147483740" r:id="rId15"/>
    <p:sldLayoutId id="2147483708" r:id="rId16"/>
    <p:sldLayoutId id="2147483739" r:id="rId17"/>
    <p:sldLayoutId id="2147483706" r:id="rId18"/>
    <p:sldLayoutId id="2147483747" r:id="rId19"/>
    <p:sldLayoutId id="2147483748" r:id="rId20"/>
    <p:sldLayoutId id="2147483749" r:id="rId21"/>
    <p:sldLayoutId id="2147483751" r:id="rId22"/>
    <p:sldLayoutId id="2147483753" r:id="rId23"/>
  </p:sldLayoutIdLst>
  <p:timing>
    <p:tnLst>
      <p:par>
        <p:cTn id="1" dur="indefinite" restart="never" nodeType="tmRoot"/>
      </p:par>
    </p:tnLst>
  </p:timing>
  <p:hf hdr="0" ftr="0" dt="0"/>
  <p:txStyles>
    <p:titleStyle>
      <a:lvl1pPr algn="l" defTabSz="457200" rtl="0" eaLnBrk="1" latinLnBrk="0" hangingPunct="1">
        <a:spcBef>
          <a:spcPct val="0"/>
        </a:spcBef>
        <a:buNone/>
        <a:defRPr lang="en-GB" sz="4000" kern="1200" dirty="0" smtClean="0">
          <a:solidFill>
            <a:schemeClr val="bg1"/>
          </a:solidFill>
          <a:latin typeface="Futura Hv"/>
          <a:ea typeface="+mj-ea"/>
          <a:cs typeface="Futura"/>
        </a:defRPr>
      </a:lvl1pPr>
    </p:titleStyle>
    <p:bodyStyle>
      <a:lvl1pPr marL="177800" indent="-177800" algn="l" defTabSz="457200" rtl="0" eaLnBrk="1" latinLnBrk="0" hangingPunct="1">
        <a:lnSpc>
          <a:spcPts val="2500"/>
        </a:lnSpc>
        <a:spcBef>
          <a:spcPts val="0"/>
        </a:spcBef>
        <a:buSzPct val="100000"/>
        <a:buFont typeface="Lucida Grande"/>
        <a:buChar char="•"/>
        <a:defRPr sz="1800" kern="1200">
          <a:solidFill>
            <a:srgbClr val="FFFFFF"/>
          </a:solidFill>
          <a:latin typeface="Futura Bk"/>
          <a:ea typeface="+mn-ea"/>
          <a:cs typeface="+mn-cs"/>
        </a:defRPr>
      </a:lvl1pPr>
      <a:lvl2pPr marL="357188" indent="-179388" algn="l" defTabSz="457200" rtl="0" eaLnBrk="1" latinLnBrk="0" hangingPunct="1">
        <a:lnSpc>
          <a:spcPts val="2500"/>
        </a:lnSpc>
        <a:spcBef>
          <a:spcPts val="0"/>
        </a:spcBef>
        <a:buSzPct val="120000"/>
        <a:buFont typeface="Arial"/>
        <a:buChar char="–"/>
        <a:defRPr sz="1400" kern="1200">
          <a:solidFill>
            <a:srgbClr val="FFFFFF"/>
          </a:solidFill>
          <a:latin typeface="Futura Bk"/>
          <a:ea typeface="+mn-ea"/>
          <a:cs typeface="+mn-cs"/>
        </a:defRPr>
      </a:lvl2pPr>
      <a:lvl3pPr marL="635000" indent="-192088" algn="l" defTabSz="457200" rtl="0" eaLnBrk="1" latinLnBrk="0" hangingPunct="1">
        <a:lnSpc>
          <a:spcPts val="2500"/>
        </a:lnSpc>
        <a:spcBef>
          <a:spcPts val="0"/>
        </a:spcBef>
        <a:buFont typeface="Arial"/>
        <a:buChar char="•"/>
        <a:defRPr sz="1800" kern="1200">
          <a:solidFill>
            <a:srgbClr val="FFFFFF"/>
          </a:solidFill>
          <a:latin typeface="Futura Bk"/>
          <a:ea typeface="+mn-ea"/>
          <a:cs typeface="+mn-cs"/>
        </a:defRPr>
      </a:lvl3pPr>
      <a:lvl4pPr marL="0" indent="0" algn="l" defTabSz="457200" rtl="0" eaLnBrk="1" latinLnBrk="0" hangingPunct="1">
        <a:lnSpc>
          <a:spcPts val="2500"/>
        </a:lnSpc>
        <a:spcBef>
          <a:spcPts val="0"/>
        </a:spcBef>
        <a:buFont typeface="Arial"/>
        <a:buNone/>
        <a:defRPr lang="en-US" sz="1800" kern="1200" dirty="0" smtClean="0">
          <a:solidFill>
            <a:srgbClr val="FFFFFF"/>
          </a:solidFill>
          <a:latin typeface="Futura Bk"/>
          <a:ea typeface="+mn-ea"/>
          <a:cs typeface="+mn-cs"/>
        </a:defRPr>
      </a:lvl4pPr>
      <a:lvl5pPr marL="628650" indent="-185738" algn="l" defTabSz="457200" rtl="0" eaLnBrk="1" latinLnBrk="0" hangingPunct="1">
        <a:lnSpc>
          <a:spcPts val="2500"/>
        </a:lnSpc>
        <a:spcBef>
          <a:spcPts val="0"/>
        </a:spcBef>
        <a:buFont typeface="Arial"/>
        <a:buChar char="»"/>
        <a:defRPr sz="1800" kern="1200">
          <a:solidFill>
            <a:srgbClr val="FFFFFF"/>
          </a:solidFill>
          <a:latin typeface="Futura B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470" y="360198"/>
            <a:ext cx="8229600" cy="523220"/>
          </a:xfrm>
          <a:prstGeom prst="rect">
            <a:avLst/>
          </a:prstGeom>
          <a:ln>
            <a:noFill/>
          </a:ln>
        </p:spPr>
        <p:txBody>
          <a:bodyPr vert="horz" wrap="square" lIns="0" tIns="0" rIns="0" bIns="0" rtlCol="0" anchor="t" anchorCtr="0">
            <a:noAutofit/>
          </a:bodyPr>
          <a:lstStyle/>
          <a:p>
            <a:r>
              <a:rPr lang="en-US" noProof="0" dirty="0" smtClean="0"/>
              <a:t>Click to edit Master title style</a:t>
            </a:r>
            <a:endParaRPr lang="en-US" noProof="0" dirty="0"/>
          </a:p>
        </p:txBody>
      </p:sp>
      <p:sp>
        <p:nvSpPr>
          <p:cNvPr id="7" name="Text Placeholder 6"/>
          <p:cNvSpPr>
            <a:spLocks noGrp="1"/>
          </p:cNvSpPr>
          <p:nvPr>
            <p:ph type="body" idx="1"/>
          </p:nvPr>
        </p:nvSpPr>
        <p:spPr>
          <a:xfrm>
            <a:off x="330201" y="1944572"/>
            <a:ext cx="8042123" cy="402888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9" name="Picture 8" descr="hp_white.wm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375292" y="6140143"/>
            <a:ext cx="411480" cy="411480"/>
          </a:xfrm>
          <a:prstGeom prst="rect">
            <a:avLst/>
          </a:prstGeom>
        </p:spPr>
      </p:pic>
      <p:sp>
        <p:nvSpPr>
          <p:cNvPr id="8" name="Footer Placeholder 2"/>
          <p:cNvSpPr txBox="1">
            <a:spLocks/>
          </p:cNvSpPr>
          <p:nvPr userDrawn="1"/>
        </p:nvSpPr>
        <p:spPr>
          <a:xfrm>
            <a:off x="536401" y="6328800"/>
            <a:ext cx="3363729" cy="337415"/>
          </a:xfrm>
          <a:prstGeom prst="rect">
            <a:avLst/>
          </a:prstGeom>
          <a:noFill/>
        </p:spPr>
        <p:txBody>
          <a:bodyPr wrap="square" lIns="0" tIns="0" rIns="0" bIns="0" rtlCol="0" anchor="t" anchorCtr="0">
            <a:noAutofit/>
          </a:bodyPr>
          <a:lstStyle>
            <a:defPPr>
              <a:defRPr lang="en-US"/>
            </a:defPPr>
            <a:lvl1pPr marL="0" indent="0" algn="l" defTabSz="457200" rtl="0" eaLnBrk="1" latinLnBrk="0" hangingPunct="1">
              <a:defRPr lang="en-US" sz="700" kern="1200" dirty="0">
                <a:solidFill>
                  <a:srgbClr val="C2C2C2"/>
                </a:solidFill>
                <a:latin typeface="Futura B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en-US" dirty="0" smtClean="0"/>
              <a:t>  </a:t>
            </a:r>
          </a:p>
        </p:txBody>
      </p:sp>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9" r:id="rId3"/>
    <p:sldLayoutId id="2147483696" r:id="rId4"/>
    <p:sldLayoutId id="2147483698" r:id="rId5"/>
    <p:sldLayoutId id="2147483700" r:id="rId6"/>
    <p:sldLayoutId id="2147483722" r:id="rId7"/>
  </p:sldLayoutIdLst>
  <p:timing>
    <p:tnLst>
      <p:par>
        <p:cTn id="1" dur="indefinite" restart="never" nodeType="tmRoot"/>
      </p:par>
    </p:tnLst>
  </p:timing>
  <p:hf hdr="0" ftr="0" dt="0"/>
  <p:txStyles>
    <p:titleStyle>
      <a:lvl1pPr algn="l" defTabSz="457200" rtl="0" eaLnBrk="1" latinLnBrk="0" hangingPunct="1">
        <a:lnSpc>
          <a:spcPts val="3000"/>
        </a:lnSpc>
        <a:spcBef>
          <a:spcPct val="0"/>
        </a:spcBef>
        <a:spcAft>
          <a:spcPts val="0"/>
        </a:spcAft>
        <a:buNone/>
        <a:defRPr lang="en-GB" sz="2800" kern="1200" dirty="0" smtClean="0">
          <a:solidFill>
            <a:schemeClr val="bg1"/>
          </a:solidFill>
          <a:latin typeface="Futura Hv"/>
          <a:ea typeface="+mj-ea"/>
          <a:cs typeface="Futura"/>
        </a:defRPr>
      </a:lvl1pPr>
    </p:titleStyle>
    <p:bodyStyle>
      <a:lvl1pPr marL="0" indent="0" algn="l" defTabSz="457200" rtl="0" eaLnBrk="1" latinLnBrk="0" hangingPunct="1">
        <a:lnSpc>
          <a:spcPct val="120000"/>
        </a:lnSpc>
        <a:spcBef>
          <a:spcPts val="0"/>
        </a:spcBef>
        <a:spcAft>
          <a:spcPts val="140"/>
        </a:spcAft>
        <a:buSzPct val="100000"/>
        <a:buFont typeface="Arial"/>
        <a:buNone/>
        <a:defRPr sz="1800" kern="1200">
          <a:solidFill>
            <a:schemeClr val="bg1"/>
          </a:solidFill>
          <a:latin typeface="Futura Bk"/>
          <a:ea typeface="+mn-ea"/>
          <a:cs typeface="+mn-cs"/>
        </a:defRPr>
      </a:lvl1pPr>
      <a:lvl2pPr marL="165100" indent="-165100" algn="l" defTabSz="430213" rtl="0" eaLnBrk="1" latinLnBrk="0" hangingPunct="1">
        <a:lnSpc>
          <a:spcPct val="120000"/>
        </a:lnSpc>
        <a:spcBef>
          <a:spcPts val="0"/>
        </a:spcBef>
        <a:spcAft>
          <a:spcPts val="140"/>
        </a:spcAft>
        <a:buSzPct val="100000"/>
        <a:buFont typeface="Lucida Grande"/>
        <a:buChar char="•"/>
        <a:defRPr sz="1800" kern="1200">
          <a:solidFill>
            <a:schemeClr val="bg1"/>
          </a:solidFill>
          <a:latin typeface="Futura Bk"/>
          <a:ea typeface="+mn-ea"/>
          <a:cs typeface="+mn-cs"/>
        </a:defRPr>
      </a:lvl2pPr>
      <a:lvl3pPr marL="300038" indent="-125413" algn="l" defTabSz="457200" rtl="0" eaLnBrk="1" latinLnBrk="0" hangingPunct="1">
        <a:lnSpc>
          <a:spcPct val="120000"/>
        </a:lnSpc>
        <a:spcBef>
          <a:spcPts val="0"/>
        </a:spcBef>
        <a:spcAft>
          <a:spcPts val="140"/>
        </a:spcAft>
        <a:buFont typeface="Lucida Grande"/>
        <a:buChar char="–"/>
        <a:defRPr sz="1400" kern="1200">
          <a:solidFill>
            <a:schemeClr val="bg1"/>
          </a:solidFill>
          <a:latin typeface="Futura Bk"/>
          <a:ea typeface="+mn-ea"/>
          <a:cs typeface="+mn-cs"/>
        </a:defRPr>
      </a:lvl3pPr>
      <a:lvl4pPr marL="409575" indent="-123825" algn="l" defTabSz="457200" rtl="0" eaLnBrk="1" latinLnBrk="0" hangingPunct="1">
        <a:lnSpc>
          <a:spcPct val="120000"/>
        </a:lnSpc>
        <a:spcBef>
          <a:spcPts val="0"/>
        </a:spcBef>
        <a:spcAft>
          <a:spcPts val="140"/>
        </a:spcAft>
        <a:buSzPct val="80000"/>
        <a:buFont typeface="Courier New"/>
        <a:buChar char="o"/>
        <a:defRPr lang="en-US" sz="1400" kern="1200" dirty="0" smtClean="0">
          <a:solidFill>
            <a:schemeClr val="bg1"/>
          </a:solidFill>
          <a:latin typeface="Futura Bk"/>
          <a:ea typeface="+mn-ea"/>
          <a:cs typeface="+mn-cs"/>
        </a:defRPr>
      </a:lvl4pPr>
      <a:lvl5pPr marL="409575" indent="0" algn="l" defTabSz="457200" rtl="0" eaLnBrk="1" latinLnBrk="0" hangingPunct="1">
        <a:lnSpc>
          <a:spcPct val="120000"/>
        </a:lnSpc>
        <a:spcBef>
          <a:spcPts val="0"/>
        </a:spcBef>
        <a:spcAft>
          <a:spcPts val="140"/>
        </a:spcAft>
        <a:buFont typeface="Arial"/>
        <a:buNone/>
        <a:tabLst/>
        <a:defRPr sz="1400" kern="1200">
          <a:solidFill>
            <a:schemeClr val="bg1"/>
          </a:solidFill>
          <a:latin typeface="Futura Bk"/>
          <a:ea typeface="+mn-ea"/>
          <a:cs typeface="+mn-cs"/>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hyperlink" Target="https://www.rapid7.com/docs/Hacking-IoT-A-Case-Study-on-Baby-Monitor-Exposures-and-Vulnerabilities.pdf"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Security and Privacy for the Internet of Things - Not</a:t>
            </a:r>
            <a:endParaRPr lang="nl-NL" sz="2800" dirty="0"/>
          </a:p>
        </p:txBody>
      </p:sp>
      <p:sp>
        <p:nvSpPr>
          <p:cNvPr id="9" name="Subtitle 8"/>
          <p:cNvSpPr>
            <a:spLocks noGrp="1"/>
          </p:cNvSpPr>
          <p:nvPr>
            <p:ph type="subTitle" idx="1"/>
          </p:nvPr>
        </p:nvSpPr>
        <p:spPr>
          <a:xfrm>
            <a:off x="329397" y="4828622"/>
            <a:ext cx="7772400" cy="297232"/>
          </a:xfrm>
        </p:spPr>
        <p:txBody>
          <a:bodyPr/>
          <a:lstStyle/>
          <a:p>
            <a:pPr>
              <a:lnSpc>
                <a:spcPct val="100000"/>
              </a:lnSpc>
            </a:pPr>
            <a:r>
              <a:rPr lang="de-DE" sz="2000" b="1" dirty="0" smtClean="0"/>
              <a:t>Miranda Mowbray</a:t>
            </a:r>
            <a:r>
              <a:rPr lang="de-DE" sz="2000" dirty="0" smtClean="0"/>
              <a:t>, HP Labs</a:t>
            </a:r>
          </a:p>
          <a:p>
            <a:pPr>
              <a:lnSpc>
                <a:spcPct val="100000"/>
              </a:lnSpc>
            </a:pPr>
            <a:r>
              <a:rPr lang="de-DE" sz="2000" dirty="0" smtClean="0"/>
              <a:t>miranda.mowbray at hpe.com</a:t>
            </a:r>
          </a:p>
          <a:p>
            <a:pPr>
              <a:lnSpc>
                <a:spcPct val="100000"/>
              </a:lnSpc>
            </a:pPr>
            <a:r>
              <a:rPr lang="de-DE" sz="2000" dirty="0" smtClean="0"/>
              <a:t>My opinions, not my employer‘s</a:t>
            </a:r>
          </a:p>
          <a:p>
            <a:pPr>
              <a:lnSpc>
                <a:spcPct val="100000"/>
              </a:lnSpc>
            </a:pPr>
            <a:endParaRPr lang="de-DE" sz="2000" dirty="0" smtClean="0"/>
          </a:p>
        </p:txBody>
      </p:sp>
    </p:spTree>
    <p:extLst>
      <p:ext uri="{BB962C8B-B14F-4D97-AF65-F5344CB8AC3E}">
        <p14:creationId xmlns:p14="http://schemas.microsoft.com/office/powerpoint/2010/main" val="345506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Internet of Things Research Study:</a:t>
            </a:r>
            <a:br>
              <a:rPr lang="en-GB" sz="3200" b="0" dirty="0" smtClean="0"/>
            </a:br>
            <a:r>
              <a:rPr lang="en-GB" sz="3200" b="0" dirty="0" smtClean="0"/>
              <a:t>encryption</a:t>
            </a:r>
            <a:r>
              <a:rPr lang="en-GB" dirty="0" smtClean="0"/>
              <a:t/>
            </a:r>
            <a:br>
              <a:rPr lang="en-GB" dirty="0" smtClean="0"/>
            </a:br>
            <a:r>
              <a:rPr lang="en-GB" dirty="0" smtClean="0"/>
              <a:t/>
            </a:r>
            <a:br>
              <a:rPr lang="en-GB" dirty="0" smtClean="0"/>
            </a:br>
            <a:endParaRPr lang="en-GB" sz="2400" b="0" dirty="0"/>
          </a:p>
        </p:txBody>
      </p:sp>
      <p:sp>
        <p:nvSpPr>
          <p:cNvPr id="5" name="TextBox 4"/>
          <p:cNvSpPr txBox="1"/>
          <p:nvPr/>
        </p:nvSpPr>
        <p:spPr>
          <a:xfrm>
            <a:off x="331471" y="1175907"/>
            <a:ext cx="8599878" cy="3416320"/>
          </a:xfrm>
          <a:prstGeom prst="rect">
            <a:avLst/>
          </a:prstGeom>
          <a:noFill/>
        </p:spPr>
        <p:txBody>
          <a:bodyPr wrap="square" rtlCol="0">
            <a:spAutoFit/>
          </a:bodyPr>
          <a:lstStyle/>
          <a:p>
            <a:endParaRPr lang="en-GB" sz="2800" dirty="0"/>
          </a:p>
          <a:p>
            <a:endParaRPr lang="en-GB" sz="2800" dirty="0" smtClean="0"/>
          </a:p>
          <a:p>
            <a:r>
              <a:rPr lang="en-GB" sz="2800" dirty="0" smtClean="0"/>
              <a:t>7 had unencrypted communications with Internet or local network. </a:t>
            </a:r>
          </a:p>
          <a:p>
            <a:r>
              <a:rPr lang="en-GB" sz="2800" dirty="0" smtClean="0"/>
              <a:t>Half of mobile apps had unencrypted communications.</a:t>
            </a:r>
            <a:endParaRPr lang="en-GB" sz="2800" dirty="0"/>
          </a:p>
          <a:p>
            <a:endParaRPr lang="en-GB" sz="2800" dirty="0"/>
          </a:p>
          <a:p>
            <a:endParaRPr lang="en-GB" sz="2400" dirty="0" smtClean="0"/>
          </a:p>
          <a:p>
            <a:endParaRPr lang="en-GB" sz="2400" dirty="0"/>
          </a:p>
        </p:txBody>
      </p:sp>
    </p:spTree>
    <p:extLst>
      <p:ext uri="{BB962C8B-B14F-4D97-AF65-F5344CB8AC3E}">
        <p14:creationId xmlns:p14="http://schemas.microsoft.com/office/powerpoint/2010/main" val="3147288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70" y="5927938"/>
            <a:ext cx="5755102" cy="646331"/>
          </a:xfrm>
          <a:prstGeom prst="rect">
            <a:avLst/>
          </a:prstGeom>
          <a:noFill/>
        </p:spPr>
        <p:txBody>
          <a:bodyPr wrap="none" rtlCol="0">
            <a:spAutoFit/>
          </a:bodyPr>
          <a:lstStyle/>
          <a:p>
            <a:r>
              <a:rPr lang="en-GB" dirty="0" smtClean="0">
                <a:solidFill>
                  <a:schemeClr val="bg1"/>
                </a:solidFill>
              </a:rPr>
              <a:t>Photo            Casey </a:t>
            </a:r>
            <a:r>
              <a:rPr lang="en-GB" dirty="0" err="1" smtClean="0">
                <a:solidFill>
                  <a:schemeClr val="bg1"/>
                </a:solidFill>
              </a:rPr>
              <a:t>Fiesler</a:t>
            </a:r>
            <a:r>
              <a:rPr lang="en-GB" dirty="0" smtClean="0">
                <a:solidFill>
                  <a:schemeClr val="bg1"/>
                </a:solidFill>
              </a:rPr>
              <a:t> / </a:t>
            </a:r>
            <a:r>
              <a:rPr lang="en-GB" dirty="0" err="1" smtClean="0">
                <a:solidFill>
                  <a:schemeClr val="bg1"/>
                </a:solidFill>
              </a:rPr>
              <a:t>cfiesler</a:t>
            </a:r>
            <a:r>
              <a:rPr lang="en-GB" dirty="0" smtClean="0">
                <a:solidFill>
                  <a:schemeClr val="bg1"/>
                </a:solidFill>
              </a:rPr>
              <a:t> on Flickr,</a:t>
            </a:r>
          </a:p>
          <a:p>
            <a:r>
              <a:rPr lang="en-GB" dirty="0" smtClean="0">
                <a:solidFill>
                  <a:schemeClr val="bg1"/>
                </a:solidFill>
              </a:rPr>
              <a:t> </a:t>
            </a:r>
            <a:r>
              <a:rPr lang="en-GB" dirty="0">
                <a:solidFill>
                  <a:schemeClr val="bg1"/>
                </a:solidFill>
              </a:rPr>
              <a:t>https://</a:t>
            </a:r>
            <a:r>
              <a:rPr lang="en-GB" dirty="0" smtClean="0">
                <a:solidFill>
                  <a:schemeClr val="bg1"/>
                </a:solidFill>
              </a:rPr>
              <a:t>www.flickr.com/photos/cfiesler/5798190451/</a:t>
            </a:r>
          </a:p>
        </p:txBody>
      </p:sp>
      <p:pic>
        <p:nvPicPr>
          <p:cNvPr id="7" name="Picture 3" descr="C:\Users\mjfm\Pictures\CC-BY.png"/>
          <p:cNvPicPr>
            <a:picLocks noChangeAspect="1" noChangeArrowheads="1"/>
          </p:cNvPicPr>
          <p:nvPr/>
        </p:nvPicPr>
        <p:blipFill>
          <a:blip r:embed="rId2"/>
          <a:srcRect/>
          <a:stretch>
            <a:fillRect/>
          </a:stretch>
        </p:blipFill>
        <p:spPr bwMode="auto">
          <a:xfrm>
            <a:off x="1105950" y="5927938"/>
            <a:ext cx="562402" cy="264159"/>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898" y="395443"/>
            <a:ext cx="3988280" cy="5367404"/>
          </a:xfrm>
          <a:prstGeom prst="rect">
            <a:avLst/>
          </a:prstGeom>
        </p:spPr>
      </p:pic>
    </p:spTree>
    <p:extLst>
      <p:ext uri="{BB962C8B-B14F-4D97-AF65-F5344CB8AC3E}">
        <p14:creationId xmlns:p14="http://schemas.microsoft.com/office/powerpoint/2010/main" val="494550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Internet of Things Research Study:</a:t>
            </a:r>
            <a:br>
              <a:rPr lang="en-GB" sz="3200" b="0" dirty="0" smtClean="0"/>
            </a:br>
            <a:r>
              <a:rPr lang="en-GB" sz="3200" b="0" dirty="0" smtClean="0"/>
              <a:t>Web user interface</a:t>
            </a:r>
            <a:r>
              <a:rPr lang="en-GB" dirty="0" smtClean="0"/>
              <a:t/>
            </a:r>
            <a:br>
              <a:rPr lang="en-GB" dirty="0" smtClean="0"/>
            </a:br>
            <a:r>
              <a:rPr lang="en-GB" dirty="0" smtClean="0"/>
              <a:t/>
            </a:r>
            <a:br>
              <a:rPr lang="en-GB" dirty="0" smtClean="0"/>
            </a:br>
            <a:endParaRPr lang="en-GB" sz="2400" b="0" dirty="0"/>
          </a:p>
        </p:txBody>
      </p:sp>
      <p:sp>
        <p:nvSpPr>
          <p:cNvPr id="5" name="TextBox 4"/>
          <p:cNvSpPr txBox="1"/>
          <p:nvPr/>
        </p:nvSpPr>
        <p:spPr>
          <a:xfrm>
            <a:off x="331471" y="1175907"/>
            <a:ext cx="8599878" cy="3416320"/>
          </a:xfrm>
          <a:prstGeom prst="rect">
            <a:avLst/>
          </a:prstGeom>
          <a:noFill/>
        </p:spPr>
        <p:txBody>
          <a:bodyPr wrap="square" rtlCol="0">
            <a:spAutoFit/>
          </a:bodyPr>
          <a:lstStyle/>
          <a:p>
            <a:endParaRPr lang="en-GB" sz="2800" dirty="0"/>
          </a:p>
          <a:p>
            <a:endParaRPr lang="en-GB" sz="2800" dirty="0" smtClean="0"/>
          </a:p>
          <a:p>
            <a:r>
              <a:rPr lang="en-GB" sz="2800" dirty="0" smtClean="0"/>
              <a:t>6 had user interface security problems </a:t>
            </a:r>
          </a:p>
          <a:p>
            <a:r>
              <a:rPr lang="en-GB" sz="2800" dirty="0" err="1" smtClean="0"/>
              <a:t>eg</a:t>
            </a:r>
            <a:r>
              <a:rPr lang="en-GB" sz="2800" dirty="0" smtClean="0"/>
              <a:t>. persistent XSS, poor session management, weak default credentials, credentials transferred in clear</a:t>
            </a:r>
            <a:endParaRPr lang="en-GB" sz="2800" dirty="0"/>
          </a:p>
          <a:p>
            <a:endParaRPr lang="en-GB" sz="2800" dirty="0"/>
          </a:p>
          <a:p>
            <a:endParaRPr lang="en-GB" sz="2400" dirty="0" smtClean="0"/>
          </a:p>
          <a:p>
            <a:endParaRPr lang="en-GB" sz="2400" dirty="0"/>
          </a:p>
        </p:txBody>
      </p:sp>
    </p:spTree>
    <p:extLst>
      <p:ext uri="{BB962C8B-B14F-4D97-AF65-F5344CB8AC3E}">
        <p14:creationId xmlns:p14="http://schemas.microsoft.com/office/powerpoint/2010/main" val="391627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70" y="5927938"/>
            <a:ext cx="6184642" cy="646331"/>
          </a:xfrm>
          <a:prstGeom prst="rect">
            <a:avLst/>
          </a:prstGeom>
          <a:noFill/>
        </p:spPr>
        <p:txBody>
          <a:bodyPr wrap="none" rtlCol="0">
            <a:spAutoFit/>
          </a:bodyPr>
          <a:lstStyle/>
          <a:p>
            <a:r>
              <a:rPr lang="en-GB" dirty="0" smtClean="0">
                <a:solidFill>
                  <a:schemeClr val="bg1"/>
                </a:solidFill>
              </a:rPr>
              <a:t>Detail of image                Stephen Edgar/</a:t>
            </a:r>
            <a:r>
              <a:rPr lang="en-GB" dirty="0" err="1" smtClean="0">
                <a:solidFill>
                  <a:schemeClr val="bg1"/>
                </a:solidFill>
              </a:rPr>
              <a:t>netweb</a:t>
            </a:r>
            <a:r>
              <a:rPr lang="en-GB" dirty="0" smtClean="0">
                <a:solidFill>
                  <a:schemeClr val="bg1"/>
                </a:solidFill>
              </a:rPr>
              <a:t> on Flickr, </a:t>
            </a:r>
          </a:p>
          <a:p>
            <a:r>
              <a:rPr lang="en-GB" dirty="0">
                <a:solidFill>
                  <a:schemeClr val="bg1"/>
                </a:solidFill>
              </a:rPr>
              <a:t>https://</a:t>
            </a:r>
            <a:r>
              <a:rPr lang="en-GB" dirty="0" smtClean="0">
                <a:solidFill>
                  <a:schemeClr val="bg1"/>
                </a:solidFill>
              </a:rPr>
              <a:t>www.flickr.com/photos/netweb/3825893890/</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28" y="2020185"/>
            <a:ext cx="7852697" cy="2594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60" y="5927938"/>
            <a:ext cx="838317" cy="314369"/>
          </a:xfrm>
          <a:prstGeom prst="rect">
            <a:avLst/>
          </a:prstGeom>
        </p:spPr>
      </p:pic>
    </p:spTree>
    <p:extLst>
      <p:ext uri="{BB962C8B-B14F-4D97-AF65-F5344CB8AC3E}">
        <p14:creationId xmlns:p14="http://schemas.microsoft.com/office/powerpoint/2010/main" val="7317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Internet of Things Research Study:</a:t>
            </a:r>
            <a:br>
              <a:rPr lang="en-GB" sz="3200" b="0" dirty="0" smtClean="0"/>
            </a:br>
            <a:r>
              <a:rPr lang="en-GB" sz="3200" b="0" dirty="0" smtClean="0"/>
              <a:t>software updates</a:t>
            </a:r>
            <a:r>
              <a:rPr lang="en-GB" dirty="0" smtClean="0"/>
              <a:t/>
            </a:r>
            <a:br>
              <a:rPr lang="en-GB" dirty="0" smtClean="0"/>
            </a:br>
            <a:r>
              <a:rPr lang="en-GB" dirty="0" smtClean="0"/>
              <a:t/>
            </a:r>
            <a:br>
              <a:rPr lang="en-GB" dirty="0" smtClean="0"/>
            </a:br>
            <a:endParaRPr lang="en-GB" sz="2400" b="0" dirty="0"/>
          </a:p>
        </p:txBody>
      </p:sp>
      <p:sp>
        <p:nvSpPr>
          <p:cNvPr id="5" name="TextBox 4"/>
          <p:cNvSpPr txBox="1"/>
          <p:nvPr/>
        </p:nvSpPr>
        <p:spPr>
          <a:xfrm>
            <a:off x="331471" y="1175907"/>
            <a:ext cx="8599878" cy="3416320"/>
          </a:xfrm>
          <a:prstGeom prst="rect">
            <a:avLst/>
          </a:prstGeom>
          <a:noFill/>
        </p:spPr>
        <p:txBody>
          <a:bodyPr wrap="square" rtlCol="0">
            <a:spAutoFit/>
          </a:bodyPr>
          <a:lstStyle/>
          <a:p>
            <a:endParaRPr lang="en-GB" sz="2800" dirty="0"/>
          </a:p>
          <a:p>
            <a:endParaRPr lang="en-GB" sz="2800" dirty="0" smtClean="0"/>
          </a:p>
          <a:p>
            <a:r>
              <a:rPr lang="en-GB" sz="2800" dirty="0" smtClean="0"/>
              <a:t>6 didn’t used encryption to upload software updates. Some updates could be intercepted and the whole code viewed and changed.</a:t>
            </a:r>
            <a:endParaRPr lang="en-GB" sz="2800" dirty="0"/>
          </a:p>
          <a:p>
            <a:endParaRPr lang="en-GB" sz="2800" dirty="0"/>
          </a:p>
          <a:p>
            <a:endParaRPr lang="en-GB" sz="2400" dirty="0" smtClean="0"/>
          </a:p>
          <a:p>
            <a:endParaRPr lang="en-GB" sz="2400" dirty="0"/>
          </a:p>
        </p:txBody>
      </p:sp>
    </p:spTree>
    <p:extLst>
      <p:ext uri="{BB962C8B-B14F-4D97-AF65-F5344CB8AC3E}">
        <p14:creationId xmlns:p14="http://schemas.microsoft.com/office/powerpoint/2010/main" val="376154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endParaRPr lang="en-GB" sz="2400" b="0" dirty="0"/>
          </a:p>
        </p:txBody>
      </p:sp>
      <p:sp>
        <p:nvSpPr>
          <p:cNvPr id="4" name="Title 1"/>
          <p:cNvSpPr txBox="1">
            <a:spLocks/>
          </p:cNvSpPr>
          <p:nvPr/>
        </p:nvSpPr>
        <p:spPr bwMode="black">
          <a:xfrm>
            <a:off x="483870" y="2190307"/>
            <a:ext cx="8117206" cy="3062176"/>
          </a:xfrm>
          <a:prstGeom prst="rect">
            <a:avLst/>
          </a:prstGeom>
        </p:spPr>
        <p:txBody>
          <a:bodyPr wrap="square">
            <a:noAutofit/>
          </a:bodyPr>
          <a:lstStyle>
            <a:lvl1pPr algn="l" defTabSz="457200" rtl="0" eaLnBrk="1" latinLnBrk="0" hangingPunct="1">
              <a:spcBef>
                <a:spcPct val="0"/>
              </a:spcBef>
              <a:buNone/>
              <a:defRPr lang="en-GB" sz="4000" b="1" i="0" kern="1200">
                <a:solidFill>
                  <a:srgbClr val="000000"/>
                </a:solidFill>
                <a:latin typeface="HP Simplified" pitchFamily="34" charset="0"/>
                <a:ea typeface="+mj-ea"/>
                <a:cs typeface="HP Simplified" pitchFamily="34" charset="0"/>
              </a:defRPr>
            </a:lvl1pPr>
          </a:lstStyle>
          <a:p>
            <a:pPr algn="ctr"/>
            <a:r>
              <a:rPr lang="en-GB" sz="9600" b="0" dirty="0" smtClean="0">
                <a:solidFill>
                  <a:schemeClr val="tx1"/>
                </a:solidFill>
              </a:rPr>
              <a:t>25</a:t>
            </a:r>
            <a:r>
              <a:rPr lang="en-GB" dirty="0" smtClean="0"/>
              <a:t/>
            </a:r>
            <a:br>
              <a:rPr lang="en-GB" dirty="0" smtClean="0"/>
            </a:br>
            <a:endParaRPr lang="en-GB" sz="1800" b="0" dirty="0"/>
          </a:p>
        </p:txBody>
      </p:sp>
    </p:spTree>
    <p:extLst>
      <p:ext uri="{BB962C8B-B14F-4D97-AF65-F5344CB8AC3E}">
        <p14:creationId xmlns:p14="http://schemas.microsoft.com/office/powerpoint/2010/main" val="76511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a:t>
            </a:r>
            <a:endParaRPr lang="en-GB" sz="3200" b="0" dirty="0"/>
          </a:p>
        </p:txBody>
      </p:sp>
      <p:sp>
        <p:nvSpPr>
          <p:cNvPr id="6" name="TextBox 5"/>
          <p:cNvSpPr txBox="1"/>
          <p:nvPr/>
        </p:nvSpPr>
        <p:spPr>
          <a:xfrm>
            <a:off x="331470" y="5927938"/>
            <a:ext cx="6416757" cy="646331"/>
          </a:xfrm>
          <a:prstGeom prst="rect">
            <a:avLst/>
          </a:prstGeom>
          <a:noFill/>
        </p:spPr>
        <p:txBody>
          <a:bodyPr wrap="none" rtlCol="0">
            <a:spAutoFit/>
          </a:bodyPr>
          <a:lstStyle/>
          <a:p>
            <a:r>
              <a:rPr lang="en-GB" dirty="0" smtClean="0">
                <a:solidFill>
                  <a:schemeClr val="bg1"/>
                </a:solidFill>
              </a:rPr>
              <a:t>Photo                Intel Free Press /</a:t>
            </a:r>
            <a:r>
              <a:rPr lang="en-GB" dirty="0" err="1" smtClean="0">
                <a:solidFill>
                  <a:schemeClr val="bg1"/>
                </a:solidFill>
              </a:rPr>
              <a:t>intelfreepress</a:t>
            </a:r>
            <a:r>
              <a:rPr lang="en-GB" dirty="0" smtClean="0">
                <a:solidFill>
                  <a:schemeClr val="bg1"/>
                </a:solidFill>
              </a:rPr>
              <a:t> on Flickr, </a:t>
            </a:r>
          </a:p>
          <a:p>
            <a:r>
              <a:rPr lang="en-GB" dirty="0" smtClean="0">
                <a:solidFill>
                  <a:schemeClr val="bg1"/>
                </a:solidFill>
              </a:rPr>
              <a:t>https</a:t>
            </a:r>
            <a:r>
              <a:rPr lang="en-GB" dirty="0">
                <a:solidFill>
                  <a:schemeClr val="bg1"/>
                </a:solidFill>
              </a:rPr>
              <a:t>://www.flickr.com/photos/intelfreepress/16539020590/</a:t>
            </a:r>
            <a:endParaRPr lang="en-GB"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048" y="1399892"/>
            <a:ext cx="6115904" cy="4058216"/>
          </a:xfrm>
          <a:prstGeom prst="rect">
            <a:avLst/>
          </a:prstGeom>
        </p:spPr>
      </p:pic>
      <p:pic>
        <p:nvPicPr>
          <p:cNvPr id="4" name="Picture 3"/>
          <p:cNvPicPr>
            <a:picLocks noChangeAspect="1"/>
          </p:cNvPicPr>
          <p:nvPr/>
        </p:nvPicPr>
        <p:blipFill>
          <a:blip r:embed="rId3"/>
          <a:stretch>
            <a:fillRect/>
          </a:stretch>
        </p:blipFill>
        <p:spPr>
          <a:xfrm>
            <a:off x="1093387" y="5970065"/>
            <a:ext cx="841321" cy="317019"/>
          </a:xfrm>
          <a:prstGeom prst="rect">
            <a:avLst/>
          </a:prstGeom>
        </p:spPr>
      </p:pic>
    </p:spTree>
    <p:extLst>
      <p:ext uri="{BB962C8B-B14F-4D97-AF65-F5344CB8AC3E}">
        <p14:creationId xmlns:p14="http://schemas.microsoft.com/office/powerpoint/2010/main" val="58878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solidFill>
                  <a:schemeClr val="bg1"/>
                </a:solidFill>
              </a:rPr>
              <a:t>Smartwatches</a:t>
            </a:r>
            <a:r>
              <a:rPr lang="en-GB" dirty="0" smtClean="0"/>
              <a:t/>
            </a:r>
            <a:br>
              <a:rPr lang="en-GB" dirty="0" smtClean="0"/>
            </a:br>
            <a:r>
              <a:rPr lang="en-GB" dirty="0" smtClean="0"/>
              <a:t/>
            </a:r>
            <a:br>
              <a:rPr lang="en-GB" dirty="0" smtClean="0"/>
            </a:br>
            <a:r>
              <a:rPr lang="en-GB" dirty="0"/>
              <a:t/>
            </a:r>
            <a:br>
              <a:rPr lang="en-GB" dirty="0"/>
            </a:br>
            <a:r>
              <a:rPr lang="en-GB" sz="2800" b="0" dirty="0" smtClean="0">
                <a:solidFill>
                  <a:schemeClr val="bg1"/>
                </a:solidFill>
              </a:rPr>
              <a:t>2015 report </a:t>
            </a:r>
            <a:r>
              <a:rPr lang="en-GB" sz="2400" b="0" dirty="0" smtClean="0">
                <a:solidFill>
                  <a:schemeClr val="bg1"/>
                </a:solidFill>
              </a:rPr>
              <a:t/>
            </a:r>
            <a:br>
              <a:rPr lang="en-GB" sz="2400" b="0" dirty="0" smtClean="0">
                <a:solidFill>
                  <a:schemeClr val="bg1"/>
                </a:solidFill>
              </a:rPr>
            </a:br>
            <a:r>
              <a:rPr lang="en-GB" sz="2400" b="0" dirty="0" smtClean="0">
                <a:solidFill>
                  <a:schemeClr val="bg1"/>
                </a:solidFill>
              </a:rPr>
              <a:t/>
            </a:r>
            <a:br>
              <a:rPr lang="en-GB" sz="2400" b="0" dirty="0" smtClean="0">
                <a:solidFill>
                  <a:schemeClr val="bg1"/>
                </a:solidFill>
              </a:rPr>
            </a:br>
            <a:r>
              <a:rPr lang="en-GB" sz="2800" b="0" dirty="0" smtClean="0">
                <a:solidFill>
                  <a:schemeClr val="bg1"/>
                </a:solidFill>
              </a:rPr>
              <a:t>10 of the top smartwatches in today’s market</a:t>
            </a:r>
            <a:br>
              <a:rPr lang="en-GB" sz="2800" b="0" dirty="0" smtClean="0">
                <a:solidFill>
                  <a:schemeClr val="bg1"/>
                </a:solidFill>
              </a:rPr>
            </a:br>
            <a:r>
              <a:rPr lang="en-GB" sz="2800" b="0" dirty="0" smtClean="0">
                <a:solidFill>
                  <a:schemeClr val="bg1"/>
                </a:solidFill>
              </a:rPr>
              <a:t>Android or iOS mobile device and app</a:t>
            </a:r>
            <a:r>
              <a:rPr lang="en-US" sz="2400" b="0" dirty="0">
                <a:solidFill>
                  <a:schemeClr val="bg1"/>
                </a:solidFill>
              </a:rPr>
              <a:t/>
            </a:r>
            <a:br>
              <a:rPr lang="en-US" sz="2400" b="0" dirty="0">
                <a:solidFill>
                  <a:schemeClr val="bg1"/>
                </a:solidFill>
              </a:rPr>
            </a:br>
            <a:r>
              <a:rPr lang="en-GB" sz="2400" b="0" dirty="0" smtClean="0">
                <a:solidFill>
                  <a:schemeClr val="bg1"/>
                </a:solidFill>
              </a:rPr>
              <a:t/>
            </a:r>
            <a:br>
              <a:rPr lang="en-GB" sz="2400" b="0" dirty="0" smtClean="0">
                <a:solidFill>
                  <a:schemeClr val="bg1"/>
                </a:solidFill>
              </a:rPr>
            </a:br>
            <a:r>
              <a:rPr lang="en-GB" sz="2400" b="0" dirty="0" smtClean="0">
                <a:solidFill>
                  <a:schemeClr val="bg1"/>
                </a:solidFill>
              </a:rPr>
              <a:t/>
            </a:r>
            <a:br>
              <a:rPr lang="en-GB" sz="2400" b="0" dirty="0" smtClean="0">
                <a:solidFill>
                  <a:schemeClr val="bg1"/>
                </a:solidFill>
              </a:rPr>
            </a:br>
            <a:r>
              <a:rPr lang="en-GB" sz="2400" b="0" dirty="0">
                <a:solidFill>
                  <a:schemeClr val="bg1"/>
                </a:solidFill>
              </a:rPr>
              <a:t/>
            </a:r>
            <a:br>
              <a:rPr lang="en-GB" sz="2400" b="0" dirty="0">
                <a:solidFill>
                  <a:schemeClr val="bg1"/>
                </a:solidFill>
              </a:rPr>
            </a:br>
            <a:r>
              <a:rPr lang="en-GB" sz="2400" b="0" dirty="0">
                <a:solidFill>
                  <a:schemeClr val="bg1"/>
                </a:solidFill>
              </a:rPr>
              <a:t/>
            </a:r>
            <a:br>
              <a:rPr lang="en-GB" sz="2400" b="0" dirty="0">
                <a:solidFill>
                  <a:schemeClr val="bg1"/>
                </a:solidFill>
              </a:rPr>
            </a:br>
            <a:r>
              <a:rPr lang="en-GB" sz="2400" b="0" dirty="0">
                <a:solidFill>
                  <a:schemeClr val="bg1"/>
                </a:solidFill>
              </a:rPr>
              <a:t>Report linked from </a:t>
            </a:r>
            <a:br>
              <a:rPr lang="en-GB" sz="2400" b="0" dirty="0">
                <a:solidFill>
                  <a:schemeClr val="bg1"/>
                </a:solidFill>
              </a:rPr>
            </a:br>
            <a:r>
              <a:rPr lang="en-GB" sz="2400" dirty="0">
                <a:solidFill>
                  <a:schemeClr val="bg1"/>
                </a:solidFill>
              </a:rPr>
              <a:t>http://go.saas.hp.com/fod/internet-of-things</a:t>
            </a:r>
            <a:r>
              <a:rPr lang="en-GB" sz="2400" b="0" dirty="0" smtClean="0">
                <a:solidFill>
                  <a:schemeClr val="bg1"/>
                </a:solidFill>
              </a:rPr>
              <a:t/>
            </a:r>
            <a:br>
              <a:rPr lang="en-GB" sz="2400" b="0" dirty="0" smtClean="0">
                <a:solidFill>
                  <a:schemeClr val="bg1"/>
                </a:solidFill>
              </a:rPr>
            </a:br>
            <a:endParaRPr lang="en-GB" sz="2400" b="0" dirty="0">
              <a:solidFill>
                <a:schemeClr val="bg1"/>
              </a:solidFill>
            </a:endParaRPr>
          </a:p>
        </p:txBody>
      </p:sp>
    </p:spTree>
    <p:extLst>
      <p:ext uri="{BB962C8B-B14F-4D97-AF65-F5344CB8AC3E}">
        <p14:creationId xmlns:p14="http://schemas.microsoft.com/office/powerpoint/2010/main" val="1011007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49281" y="1117175"/>
            <a:ext cx="8599878" cy="1754326"/>
          </a:xfrm>
          <a:prstGeom prst="rect">
            <a:avLst/>
          </a:prstGeom>
          <a:noFill/>
        </p:spPr>
        <p:txBody>
          <a:bodyPr wrap="square" rtlCol="0">
            <a:spAutoFit/>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9 of 10: watch communications trivially intercepted</a:t>
            </a:r>
          </a:p>
          <a:p>
            <a:pPr marL="457200" indent="-457200">
              <a:buFont typeface="Arial" panose="020B0604020202020204" pitchFamily="34" charset="0"/>
              <a:buChar char="•"/>
            </a:pPr>
            <a:r>
              <a:rPr lang="en-US" sz="2800" dirty="0" smtClean="0"/>
              <a:t>7 </a:t>
            </a:r>
            <a:r>
              <a:rPr lang="en-US" sz="2800" dirty="0"/>
              <a:t>of 10: firmware transmitted without </a:t>
            </a:r>
            <a:r>
              <a:rPr lang="en-US" sz="2800" dirty="0" smtClean="0"/>
              <a:t>encryption</a:t>
            </a:r>
          </a:p>
          <a:p>
            <a:endParaRPr lang="en-GB" sz="2400" dirty="0"/>
          </a:p>
        </p:txBody>
      </p:sp>
      <p:sp>
        <p:nvSpPr>
          <p:cNvPr id="3" name="Title 2"/>
          <p:cNvSpPr>
            <a:spLocks noGrp="1"/>
          </p:cNvSpPr>
          <p:nvPr>
            <p:ph type="title"/>
          </p:nvPr>
        </p:nvSpPr>
        <p:spPr/>
        <p:txBody>
          <a:bodyPr/>
          <a:lstStyle/>
          <a:p>
            <a:r>
              <a:rPr lang="en-GB" dirty="0" smtClean="0"/>
              <a:t> </a:t>
            </a:r>
            <a:endParaRPr lang="en-GB" dirty="0"/>
          </a:p>
        </p:txBody>
      </p:sp>
    </p:spTree>
    <p:extLst>
      <p:ext uri="{BB962C8B-B14F-4D97-AF65-F5344CB8AC3E}">
        <p14:creationId xmlns:p14="http://schemas.microsoft.com/office/powerpoint/2010/main" val="3199550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solidFill>
                  <a:schemeClr val="bg1"/>
                </a:solidFill>
              </a:rPr>
              <a:t>How Safe are Home Security Systems?</a:t>
            </a:r>
            <a:r>
              <a:rPr lang="en-GB" dirty="0" smtClean="0"/>
              <a:t/>
            </a:r>
            <a:br>
              <a:rPr lang="en-GB" dirty="0" smtClean="0"/>
            </a:br>
            <a:r>
              <a:rPr lang="en-GB" dirty="0" smtClean="0"/>
              <a:t/>
            </a:r>
            <a:br>
              <a:rPr lang="en-GB" dirty="0" smtClean="0"/>
            </a:br>
            <a:r>
              <a:rPr lang="en-GB" dirty="0"/>
              <a:t/>
            </a:r>
            <a:br>
              <a:rPr lang="en-GB" dirty="0"/>
            </a:br>
            <a:r>
              <a:rPr lang="en-GB" sz="2800" b="0" dirty="0" smtClean="0">
                <a:solidFill>
                  <a:schemeClr val="bg1"/>
                </a:solidFill>
              </a:rPr>
              <a:t>2015 report </a:t>
            </a:r>
            <a:r>
              <a:rPr lang="en-GB" sz="2400" b="0" dirty="0" smtClean="0">
                <a:solidFill>
                  <a:schemeClr val="bg1"/>
                </a:solidFill>
              </a:rPr>
              <a:t/>
            </a:r>
            <a:br>
              <a:rPr lang="en-GB" sz="2400" b="0" dirty="0" smtClean="0">
                <a:solidFill>
                  <a:schemeClr val="bg1"/>
                </a:solidFill>
              </a:rPr>
            </a:br>
            <a:r>
              <a:rPr lang="en-GB" sz="2400" b="0" dirty="0" smtClean="0">
                <a:solidFill>
                  <a:schemeClr val="bg1"/>
                </a:solidFill>
              </a:rPr>
              <a:t/>
            </a:r>
            <a:br>
              <a:rPr lang="en-GB" sz="2400" b="0" dirty="0" smtClean="0">
                <a:solidFill>
                  <a:schemeClr val="bg1"/>
                </a:solidFill>
              </a:rPr>
            </a:br>
            <a:r>
              <a:rPr lang="en-GB" sz="2800" b="0" dirty="0" smtClean="0">
                <a:solidFill>
                  <a:schemeClr val="bg1"/>
                </a:solidFill>
              </a:rPr>
              <a:t>10 off-the-shelf home security systems</a:t>
            </a:r>
            <a:br>
              <a:rPr lang="en-GB" sz="2800" b="0" dirty="0" smtClean="0">
                <a:solidFill>
                  <a:schemeClr val="bg1"/>
                </a:solidFill>
              </a:rPr>
            </a:br>
            <a:r>
              <a:rPr lang="en-GB" sz="2800" b="0" dirty="0" smtClean="0">
                <a:solidFill>
                  <a:schemeClr val="bg1"/>
                </a:solidFill>
              </a:rPr>
              <a:t>7 with cloud interface, all with mobile interface</a:t>
            </a:r>
            <a:r>
              <a:rPr lang="en-US" sz="2400" b="0" dirty="0">
                <a:solidFill>
                  <a:schemeClr val="bg1"/>
                </a:solidFill>
              </a:rPr>
              <a:t/>
            </a:r>
            <a:br>
              <a:rPr lang="en-US" sz="2400" b="0" dirty="0">
                <a:solidFill>
                  <a:schemeClr val="bg1"/>
                </a:solidFill>
              </a:rPr>
            </a:br>
            <a:r>
              <a:rPr lang="en-GB" sz="2400" b="0" dirty="0" smtClean="0">
                <a:solidFill>
                  <a:schemeClr val="bg1"/>
                </a:solidFill>
              </a:rPr>
              <a:t/>
            </a:r>
            <a:br>
              <a:rPr lang="en-GB" sz="2400" b="0" dirty="0" smtClean="0">
                <a:solidFill>
                  <a:schemeClr val="bg1"/>
                </a:solidFill>
              </a:rPr>
            </a:br>
            <a:r>
              <a:rPr lang="en-GB" sz="2400" b="0" dirty="0" smtClean="0">
                <a:solidFill>
                  <a:schemeClr val="bg1"/>
                </a:solidFill>
              </a:rPr>
              <a:t/>
            </a:r>
            <a:br>
              <a:rPr lang="en-GB" sz="2400" b="0" dirty="0" smtClean="0">
                <a:solidFill>
                  <a:schemeClr val="bg1"/>
                </a:solidFill>
              </a:rPr>
            </a:br>
            <a:r>
              <a:rPr lang="en-GB" sz="2400" b="0" dirty="0">
                <a:solidFill>
                  <a:schemeClr val="bg1"/>
                </a:solidFill>
              </a:rPr>
              <a:t/>
            </a:r>
            <a:br>
              <a:rPr lang="en-GB" sz="2400" b="0" dirty="0">
                <a:solidFill>
                  <a:schemeClr val="bg1"/>
                </a:solidFill>
              </a:rPr>
            </a:br>
            <a:r>
              <a:rPr lang="en-GB" sz="2400" b="0" dirty="0">
                <a:solidFill>
                  <a:schemeClr val="bg1"/>
                </a:solidFill>
              </a:rPr>
              <a:t/>
            </a:r>
            <a:br>
              <a:rPr lang="en-GB" sz="2400" b="0" dirty="0">
                <a:solidFill>
                  <a:schemeClr val="bg1"/>
                </a:solidFill>
              </a:rPr>
            </a:br>
            <a:r>
              <a:rPr lang="en-GB" sz="2400" b="0" dirty="0">
                <a:solidFill>
                  <a:schemeClr val="bg1"/>
                </a:solidFill>
              </a:rPr>
              <a:t>Report linked from </a:t>
            </a:r>
            <a:br>
              <a:rPr lang="en-GB" sz="2400" b="0" dirty="0">
                <a:solidFill>
                  <a:schemeClr val="bg1"/>
                </a:solidFill>
              </a:rPr>
            </a:br>
            <a:r>
              <a:rPr lang="en-GB" sz="2400" dirty="0">
                <a:solidFill>
                  <a:schemeClr val="bg1"/>
                </a:solidFill>
              </a:rPr>
              <a:t>http://go.saas.hp.com/fod/internet-of-things</a:t>
            </a:r>
            <a:r>
              <a:rPr lang="en-GB" sz="2400" b="0" dirty="0" smtClean="0">
                <a:solidFill>
                  <a:schemeClr val="bg1"/>
                </a:solidFill>
              </a:rPr>
              <a:t/>
            </a:r>
            <a:br>
              <a:rPr lang="en-GB" sz="2400" b="0" dirty="0" smtClean="0">
                <a:solidFill>
                  <a:schemeClr val="bg1"/>
                </a:solidFill>
              </a:rPr>
            </a:br>
            <a:endParaRPr lang="en-GB" sz="2400" b="0" dirty="0">
              <a:solidFill>
                <a:schemeClr val="bg1"/>
              </a:solidFill>
            </a:endParaRPr>
          </a:p>
        </p:txBody>
      </p:sp>
    </p:spTree>
    <p:extLst>
      <p:ext uri="{BB962C8B-B14F-4D97-AF65-F5344CB8AC3E}">
        <p14:creationId xmlns:p14="http://schemas.microsoft.com/office/powerpoint/2010/main" val="260734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a:t>
            </a:r>
            <a:endParaRPr lang="en-GB" sz="3200" b="0" dirty="0"/>
          </a:p>
        </p:txBody>
      </p:sp>
      <p:sp>
        <p:nvSpPr>
          <p:cNvPr id="6" name="TextBox 5"/>
          <p:cNvSpPr txBox="1"/>
          <p:nvPr/>
        </p:nvSpPr>
        <p:spPr>
          <a:xfrm>
            <a:off x="331470" y="5927938"/>
            <a:ext cx="3053785" cy="369332"/>
          </a:xfrm>
          <a:prstGeom prst="rect">
            <a:avLst/>
          </a:prstGeom>
          <a:noFill/>
        </p:spPr>
        <p:txBody>
          <a:bodyPr wrap="none" rtlCol="0">
            <a:spAutoFit/>
          </a:bodyPr>
          <a:lstStyle/>
          <a:p>
            <a:r>
              <a:rPr lang="en-GB" dirty="0" smtClean="0">
                <a:solidFill>
                  <a:schemeClr val="bg1"/>
                </a:solidFill>
              </a:rPr>
              <a:t>Still from HP marketing video</a:t>
            </a:r>
            <a:endParaRPr lang="en-GB"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1" y="836008"/>
            <a:ext cx="7734128" cy="4388917"/>
          </a:xfrm>
          <a:prstGeom prst="rect">
            <a:avLst/>
          </a:prstGeom>
        </p:spPr>
      </p:pic>
    </p:spTree>
    <p:extLst>
      <p:ext uri="{BB962C8B-B14F-4D97-AF65-F5344CB8AC3E}">
        <p14:creationId xmlns:p14="http://schemas.microsoft.com/office/powerpoint/2010/main" val="327888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49281" y="1117175"/>
            <a:ext cx="8599878" cy="2185214"/>
          </a:xfrm>
          <a:prstGeom prst="rect">
            <a:avLst/>
          </a:prstGeom>
          <a:noFill/>
        </p:spPr>
        <p:txBody>
          <a:bodyPr wrap="square" rtlCol="0">
            <a:spAutoFit/>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10 of 10</a:t>
            </a:r>
            <a:r>
              <a:rPr lang="en-GB" sz="2800" dirty="0" smtClean="0"/>
              <a:t> vulnerable to brute-force password-guessing attack</a:t>
            </a:r>
          </a:p>
          <a:p>
            <a:pPr marL="457200" indent="-457200">
              <a:buFont typeface="Arial" panose="020B0604020202020204" pitchFamily="34" charset="0"/>
              <a:buChar char="•"/>
            </a:pPr>
            <a:r>
              <a:rPr lang="en-GB" sz="2800" dirty="0" smtClean="0"/>
              <a:t>Other problems too</a:t>
            </a:r>
          </a:p>
          <a:p>
            <a:endParaRPr lang="en-GB" sz="2400" dirty="0"/>
          </a:p>
        </p:txBody>
      </p:sp>
      <p:sp>
        <p:nvSpPr>
          <p:cNvPr id="3" name="Title 2"/>
          <p:cNvSpPr>
            <a:spLocks noGrp="1"/>
          </p:cNvSpPr>
          <p:nvPr>
            <p:ph type="title"/>
          </p:nvPr>
        </p:nvSpPr>
        <p:spPr/>
        <p:txBody>
          <a:bodyPr/>
          <a:lstStyle/>
          <a:p>
            <a:r>
              <a:rPr lang="en-GB" dirty="0" smtClean="0"/>
              <a:t> </a:t>
            </a:r>
            <a:endParaRPr lang="en-GB" dirty="0"/>
          </a:p>
        </p:txBody>
      </p:sp>
    </p:spTree>
    <p:extLst>
      <p:ext uri="{BB962C8B-B14F-4D97-AF65-F5344CB8AC3E}">
        <p14:creationId xmlns:p14="http://schemas.microsoft.com/office/powerpoint/2010/main" val="1396969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70" y="5927938"/>
            <a:ext cx="8812530" cy="646331"/>
          </a:xfrm>
          <a:prstGeom prst="rect">
            <a:avLst/>
          </a:prstGeom>
          <a:noFill/>
        </p:spPr>
        <p:txBody>
          <a:bodyPr wrap="square" rtlCol="0">
            <a:spAutoFit/>
          </a:bodyPr>
          <a:lstStyle/>
          <a:p>
            <a:r>
              <a:rPr lang="en-GB" dirty="0" smtClean="0">
                <a:solidFill>
                  <a:schemeClr val="bg1"/>
                </a:solidFill>
              </a:rPr>
              <a:t>Photo of Ford keyless fob                </a:t>
            </a:r>
            <a:r>
              <a:rPr lang="en-GB" dirty="0" err="1" smtClean="0">
                <a:solidFill>
                  <a:schemeClr val="bg1"/>
                </a:solidFill>
              </a:rPr>
              <a:t>ckramer</a:t>
            </a:r>
            <a:r>
              <a:rPr lang="en-GB" dirty="0" smtClean="0">
                <a:solidFill>
                  <a:schemeClr val="bg1"/>
                </a:solidFill>
              </a:rPr>
              <a:t> on Flickr</a:t>
            </a:r>
          </a:p>
          <a:p>
            <a:r>
              <a:rPr lang="en-GB" dirty="0">
                <a:solidFill>
                  <a:schemeClr val="bg1"/>
                </a:solidFill>
              </a:rPr>
              <a:t>https://www.flickr.com/photos/ckramer/16536075774/</a:t>
            </a:r>
          </a:p>
        </p:txBody>
      </p:sp>
      <p:pic>
        <p:nvPicPr>
          <p:cNvPr id="7" name="Picture 3" descr="C:\Users\mjfm\Pictures\CC-BY.png"/>
          <p:cNvPicPr>
            <a:picLocks noChangeAspect="1" noChangeArrowheads="1"/>
          </p:cNvPicPr>
          <p:nvPr/>
        </p:nvPicPr>
        <p:blipFill>
          <a:blip r:embed="rId2"/>
          <a:srcRect/>
          <a:stretch>
            <a:fillRect/>
          </a:stretch>
        </p:blipFill>
        <p:spPr bwMode="auto">
          <a:xfrm>
            <a:off x="2979408" y="5927938"/>
            <a:ext cx="872470" cy="298691"/>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832" y="928772"/>
            <a:ext cx="5420481" cy="4058216"/>
          </a:xfrm>
          <a:prstGeom prst="rect">
            <a:avLst/>
          </a:prstGeom>
        </p:spPr>
      </p:pic>
    </p:spTree>
    <p:extLst>
      <p:ext uri="{BB962C8B-B14F-4D97-AF65-F5344CB8AC3E}">
        <p14:creationId xmlns:p14="http://schemas.microsoft.com/office/powerpoint/2010/main" val="1392305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470" y="313419"/>
            <a:ext cx="8280902" cy="574516"/>
          </a:xfrm>
        </p:spPr>
        <p:txBody>
          <a:bodyPr/>
          <a:lstStyle/>
          <a:p>
            <a:r>
              <a:rPr lang="en-GB" sz="3200" b="0" dirty="0" smtClean="0"/>
              <a:t>Keyless car theft</a:t>
            </a:r>
            <a:endParaRPr lang="en-GB" sz="2400" b="0" dirty="0"/>
          </a:p>
        </p:txBody>
      </p:sp>
      <p:sp>
        <p:nvSpPr>
          <p:cNvPr id="5" name="TextBox 4"/>
          <p:cNvSpPr txBox="1"/>
          <p:nvPr/>
        </p:nvSpPr>
        <p:spPr>
          <a:xfrm>
            <a:off x="331470" y="1813861"/>
            <a:ext cx="8599878" cy="89255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London, 2014: 42% of all vehicle thefts (= 6000)</a:t>
            </a:r>
            <a:endParaRPr lang="en-GB" sz="2800" dirty="0"/>
          </a:p>
          <a:p>
            <a:endParaRPr lang="en-GB" sz="2400" dirty="0"/>
          </a:p>
        </p:txBody>
      </p:sp>
      <p:sp>
        <p:nvSpPr>
          <p:cNvPr id="6" name="TextBox 5"/>
          <p:cNvSpPr txBox="1"/>
          <p:nvPr/>
        </p:nvSpPr>
        <p:spPr>
          <a:xfrm>
            <a:off x="350204" y="4703564"/>
            <a:ext cx="8562409" cy="2154436"/>
          </a:xfrm>
          <a:prstGeom prst="rect">
            <a:avLst/>
          </a:prstGeom>
          <a:noFill/>
        </p:spPr>
        <p:txBody>
          <a:bodyPr wrap="none" rtlCol="0">
            <a:spAutoFit/>
          </a:bodyPr>
          <a:lstStyle/>
          <a:p>
            <a:r>
              <a:rPr lang="en-GB" sz="2000" dirty="0" err="1" smtClean="0"/>
              <a:t>Verdult</a:t>
            </a:r>
            <a:r>
              <a:rPr lang="en-GB" sz="2000" dirty="0" smtClean="0"/>
              <a:t>, Garcia &amp; </a:t>
            </a:r>
            <a:r>
              <a:rPr lang="en-GB" sz="2000" dirty="0" err="1" smtClean="0"/>
              <a:t>Ege</a:t>
            </a:r>
            <a:r>
              <a:rPr lang="en-GB" sz="2000" dirty="0" smtClean="0"/>
              <a:t>, 2013, publ. 2015 </a:t>
            </a:r>
          </a:p>
          <a:p>
            <a:r>
              <a:rPr lang="en-GB" sz="2000" dirty="0" smtClean="0"/>
              <a:t>https://www.usenix.org/sits/default/files/sec15_supplement.pdf</a:t>
            </a:r>
          </a:p>
          <a:p>
            <a:r>
              <a:rPr lang="en-GB" sz="2000" dirty="0" smtClean="0"/>
              <a:t>Metropolitan Police, 2015</a:t>
            </a:r>
          </a:p>
          <a:p>
            <a:r>
              <a:rPr lang="en-GB" dirty="0" smtClean="0"/>
              <a:t>http</a:t>
            </a:r>
            <a:r>
              <a:rPr lang="en-GB" dirty="0"/>
              <a:t>://</a:t>
            </a:r>
            <a:r>
              <a:rPr lang="en-GB" dirty="0" smtClean="0"/>
              <a:t>content.met.police.uk/Article/What-is-keyless-vehicle-theft/1400029057620/</a:t>
            </a:r>
          </a:p>
          <a:p>
            <a:r>
              <a:rPr lang="en-GB" sz="2000" dirty="0" smtClean="0"/>
              <a:t>The Mirror, 2015</a:t>
            </a:r>
          </a:p>
          <a:p>
            <a:r>
              <a:rPr lang="en-GB" dirty="0" smtClean="0"/>
              <a:t>http</a:t>
            </a:r>
            <a:r>
              <a:rPr lang="en-GB" dirty="0"/>
              <a:t>://www.mirror.co.uk/news/uk-news/crime-wave-sweeping-nation-car-5113289</a:t>
            </a:r>
            <a:endParaRPr lang="en-GB" dirty="0" smtClean="0"/>
          </a:p>
          <a:p>
            <a:endParaRPr lang="en-GB" dirty="0" smtClean="0"/>
          </a:p>
        </p:txBody>
      </p:sp>
    </p:spTree>
    <p:extLst>
      <p:ext uri="{BB962C8B-B14F-4D97-AF65-F5344CB8AC3E}">
        <p14:creationId xmlns:p14="http://schemas.microsoft.com/office/powerpoint/2010/main" val="443269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a:t>
            </a:r>
            <a:endParaRPr lang="en-GB" sz="3200" b="0" dirty="0"/>
          </a:p>
        </p:txBody>
      </p:sp>
      <p:sp>
        <p:nvSpPr>
          <p:cNvPr id="6" name="TextBox 5"/>
          <p:cNvSpPr txBox="1"/>
          <p:nvPr/>
        </p:nvSpPr>
        <p:spPr>
          <a:xfrm>
            <a:off x="152400" y="5927938"/>
            <a:ext cx="9765540" cy="707886"/>
          </a:xfrm>
          <a:prstGeom prst="rect">
            <a:avLst/>
          </a:prstGeom>
          <a:noFill/>
        </p:spPr>
        <p:txBody>
          <a:bodyPr wrap="square" rtlCol="0">
            <a:spAutoFit/>
          </a:bodyPr>
          <a:lstStyle/>
          <a:p>
            <a:r>
              <a:rPr lang="en-GB" sz="2000" dirty="0">
                <a:solidFill>
                  <a:schemeClr val="bg1"/>
                </a:solidFill>
              </a:rPr>
              <a:t>Disco </a:t>
            </a:r>
            <a:r>
              <a:rPr lang="en-GB" sz="2000" dirty="0" smtClean="0">
                <a:solidFill>
                  <a:schemeClr val="bg1"/>
                </a:solidFill>
              </a:rPr>
              <a:t>Pants		</a:t>
            </a:r>
            <a:r>
              <a:rPr lang="en-GB" sz="2000" dirty="0">
                <a:solidFill>
                  <a:schemeClr val="bg1"/>
                </a:solidFill>
              </a:rPr>
              <a:t> </a:t>
            </a:r>
            <a:r>
              <a:rPr lang="en-GB" sz="2000" dirty="0" smtClean="0">
                <a:solidFill>
                  <a:schemeClr val="bg1"/>
                </a:solidFill>
              </a:rPr>
              <a:t>     o0mouse0o </a:t>
            </a:r>
            <a:r>
              <a:rPr lang="en-GB" sz="2000" dirty="0">
                <a:solidFill>
                  <a:schemeClr val="bg1"/>
                </a:solidFill>
              </a:rPr>
              <a:t>aka Russell Couper, </a:t>
            </a:r>
            <a:r>
              <a:rPr lang="en-GB" sz="2000" dirty="0" err="1">
                <a:solidFill>
                  <a:schemeClr val="bg1"/>
                </a:solidFill>
              </a:rPr>
              <a:t>Coupertronics</a:t>
            </a:r>
            <a:endParaRPr lang="en-GB" sz="2000" dirty="0">
              <a:solidFill>
                <a:schemeClr val="bg1"/>
              </a:solidFill>
            </a:endParaRPr>
          </a:p>
          <a:p>
            <a:r>
              <a:rPr lang="en-GB" sz="2000" dirty="0">
                <a:solidFill>
                  <a:schemeClr val="bg1"/>
                </a:solidFill>
              </a:rPr>
              <a:t>http://www.instructables.com/id/Disco-pants/</a:t>
            </a:r>
            <a:endParaRPr lang="en-GB" sz="2000" dirty="0" smtClean="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438" y="756592"/>
            <a:ext cx="6226247" cy="48777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06" y="5957986"/>
            <a:ext cx="847843" cy="323895"/>
          </a:xfrm>
          <a:prstGeom prst="rect">
            <a:avLst/>
          </a:prstGeom>
        </p:spPr>
      </p:pic>
    </p:spTree>
    <p:extLst>
      <p:ext uri="{BB962C8B-B14F-4D97-AF65-F5344CB8AC3E}">
        <p14:creationId xmlns:p14="http://schemas.microsoft.com/office/powerpoint/2010/main" val="1453434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 Diagonal Corner Rectangle 8"/>
          <p:cNvSpPr/>
          <p:nvPr/>
        </p:nvSpPr>
        <p:spPr>
          <a:xfrm>
            <a:off x="5146157" y="887935"/>
            <a:ext cx="3440022" cy="4453712"/>
          </a:xfrm>
          <a:prstGeom prst="round2DiagRect">
            <a:avLst>
              <a:gd name="adj1" fmla="val 0"/>
              <a:gd name="adj2" fmla="val 463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7160" rIns="137160" rtlCol="0" anchor="ctr"/>
          <a:lstStyle/>
          <a:p>
            <a:pPr>
              <a:spcAft>
                <a:spcPct val="15000"/>
              </a:spcAft>
            </a:pPr>
            <a:endParaRPr lang="en-US" b="1" dirty="0"/>
          </a:p>
        </p:txBody>
      </p:sp>
      <p:sp>
        <p:nvSpPr>
          <p:cNvPr id="2" name="Title 1"/>
          <p:cNvSpPr>
            <a:spLocks noGrp="1"/>
          </p:cNvSpPr>
          <p:nvPr>
            <p:ph type="title"/>
          </p:nvPr>
        </p:nvSpPr>
        <p:spPr/>
        <p:txBody>
          <a:bodyPr/>
          <a:lstStyle/>
          <a:p>
            <a:r>
              <a:rPr lang="en-GB" sz="3200" b="0" dirty="0" smtClean="0">
                <a:solidFill>
                  <a:schemeClr val="tx1"/>
                </a:solidFill>
              </a:rPr>
              <a:t>Why is </a:t>
            </a:r>
            <a:r>
              <a:rPr lang="en-GB" sz="3200" b="0" dirty="0" err="1" smtClean="0">
                <a:solidFill>
                  <a:schemeClr val="tx1"/>
                </a:solidFill>
              </a:rPr>
              <a:t>IoT</a:t>
            </a:r>
            <a:r>
              <a:rPr lang="en-GB" sz="3200" b="0" dirty="0" smtClean="0">
                <a:solidFill>
                  <a:schemeClr val="tx1"/>
                </a:solidFill>
              </a:rPr>
              <a:t> privacy &amp; security so pants?</a:t>
            </a:r>
            <a:endParaRPr lang="en-GB" sz="1800" b="0" dirty="0"/>
          </a:p>
        </p:txBody>
      </p:sp>
      <p:sp>
        <p:nvSpPr>
          <p:cNvPr id="3" name="TextBox 2"/>
          <p:cNvSpPr txBox="1"/>
          <p:nvPr/>
        </p:nvSpPr>
        <p:spPr>
          <a:xfrm>
            <a:off x="516545" y="1410225"/>
            <a:ext cx="7271044" cy="1815882"/>
          </a:xfrm>
          <a:prstGeom prst="rect">
            <a:avLst/>
          </a:prstGeom>
          <a:noFill/>
        </p:spPr>
        <p:txBody>
          <a:bodyPr wrap="square" rtlCol="0">
            <a:spAutoFit/>
          </a:bodyPr>
          <a:lstStyle/>
          <a:p>
            <a:pPr marL="342900" indent="-342900">
              <a:buFont typeface="Arial" panose="020B0604020202020204" pitchFamily="34" charset="0"/>
              <a:buChar char="•"/>
            </a:pPr>
            <a:r>
              <a:rPr lang="pt-BR" sz="2800" dirty="0" smtClean="0"/>
              <a:t>New tech</a:t>
            </a:r>
            <a:endParaRPr lang="pt-BR" sz="2800" dirty="0"/>
          </a:p>
          <a:p>
            <a:pPr marL="342900" indent="-342900">
              <a:buFont typeface="Arial" panose="020B0604020202020204" pitchFamily="34" charset="0"/>
              <a:buChar char="•"/>
            </a:pPr>
            <a:r>
              <a:rPr lang="pt-BR" sz="2800" dirty="0" smtClean="0"/>
              <a:t>Hooking up old tech</a:t>
            </a:r>
          </a:p>
          <a:p>
            <a:pPr marL="342900" indent="-342900">
              <a:buFont typeface="Arial" panose="020B0604020202020204" pitchFamily="34" charset="0"/>
              <a:buChar char="•"/>
            </a:pPr>
            <a:r>
              <a:rPr lang="pt-BR" sz="2800" dirty="0" smtClean="0"/>
              <a:t>Limited device resources</a:t>
            </a:r>
            <a:endParaRPr lang="pt-BR" sz="2800" dirty="0"/>
          </a:p>
          <a:p>
            <a:pPr marL="342900" indent="-342900">
              <a:buFont typeface="Arial" panose="020B0604020202020204" pitchFamily="34" charset="0"/>
              <a:buChar char="•"/>
            </a:pPr>
            <a:r>
              <a:rPr lang="pt-BR" sz="2800" dirty="0" smtClean="0"/>
              <a:t>Not even trying</a:t>
            </a:r>
            <a:endParaRPr lang="pt-BR" sz="2800" dirty="0"/>
          </a:p>
        </p:txBody>
      </p:sp>
      <p:sp>
        <p:nvSpPr>
          <p:cNvPr id="6" name="TextBox 5"/>
          <p:cNvSpPr txBox="1"/>
          <p:nvPr/>
        </p:nvSpPr>
        <p:spPr>
          <a:xfrm>
            <a:off x="331470" y="6097895"/>
            <a:ext cx="7641194" cy="646331"/>
          </a:xfrm>
          <a:prstGeom prst="rect">
            <a:avLst/>
          </a:prstGeom>
          <a:noFill/>
        </p:spPr>
        <p:txBody>
          <a:bodyPr wrap="none" rtlCol="0">
            <a:spAutoFit/>
          </a:bodyPr>
          <a:lstStyle/>
          <a:p>
            <a:r>
              <a:rPr lang="en-GB" dirty="0" smtClean="0"/>
              <a:t>Image adapted from Fail stamp           </a:t>
            </a:r>
            <a:r>
              <a:rPr lang="en-GB" dirty="0" err="1" smtClean="0"/>
              <a:t>Nima</a:t>
            </a:r>
            <a:r>
              <a:rPr lang="en-GB" dirty="0" smtClean="0"/>
              <a:t> </a:t>
            </a:r>
            <a:r>
              <a:rPr lang="en-GB" dirty="0" err="1" smtClean="0"/>
              <a:t>Badiey</a:t>
            </a:r>
            <a:r>
              <a:rPr lang="en-GB" dirty="0" smtClean="0"/>
              <a:t>/ </a:t>
            </a:r>
            <a:r>
              <a:rPr lang="en-GB" dirty="0" err="1" smtClean="0"/>
              <a:t>ncc_badiey</a:t>
            </a:r>
            <a:r>
              <a:rPr lang="en-GB" dirty="0" smtClean="0"/>
              <a:t> on Flickr,</a:t>
            </a:r>
          </a:p>
          <a:p>
            <a:r>
              <a:rPr lang="en-GB" dirty="0"/>
              <a:t>https://www.flickr.com/photos/ncc_badiey/3095099782</a:t>
            </a:r>
            <a:r>
              <a:rPr lang="en-GB" dirty="0" smtClean="0">
                <a:solidFill>
                  <a:schemeClr val="bg1"/>
                </a:solidFill>
              </a:rPr>
              <a:t>/</a:t>
            </a:r>
          </a:p>
        </p:txBody>
      </p:sp>
      <p:pic>
        <p:nvPicPr>
          <p:cNvPr id="7" name="Picture 3" descr="C:\Users\mjfm\Pictures\CC-BY.png"/>
          <p:cNvPicPr>
            <a:picLocks noChangeAspect="1" noChangeArrowheads="1"/>
          </p:cNvPicPr>
          <p:nvPr/>
        </p:nvPicPr>
        <p:blipFill>
          <a:blip r:embed="rId2"/>
          <a:srcRect/>
          <a:stretch>
            <a:fillRect/>
          </a:stretch>
        </p:blipFill>
        <p:spPr bwMode="auto">
          <a:xfrm>
            <a:off x="3589665" y="6140908"/>
            <a:ext cx="562402" cy="264159"/>
          </a:xfrm>
          <a:prstGeom prst="rect">
            <a:avLst/>
          </a:prstGeom>
          <a:noFill/>
        </p:spPr>
      </p:pic>
    </p:spTree>
    <p:extLst>
      <p:ext uri="{BB962C8B-B14F-4D97-AF65-F5344CB8AC3E}">
        <p14:creationId xmlns:p14="http://schemas.microsoft.com/office/powerpoint/2010/main" val="3120698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a:t>
            </a:r>
            <a:endParaRPr lang="en-GB" sz="3200" b="0" dirty="0"/>
          </a:p>
        </p:txBody>
      </p:sp>
      <p:sp>
        <p:nvSpPr>
          <p:cNvPr id="6" name="TextBox 5"/>
          <p:cNvSpPr txBox="1"/>
          <p:nvPr/>
        </p:nvSpPr>
        <p:spPr>
          <a:xfrm>
            <a:off x="152400" y="5927938"/>
            <a:ext cx="9765540" cy="707886"/>
          </a:xfrm>
          <a:prstGeom prst="rect">
            <a:avLst/>
          </a:prstGeom>
          <a:noFill/>
        </p:spPr>
        <p:txBody>
          <a:bodyPr wrap="square" rtlCol="0">
            <a:spAutoFit/>
          </a:bodyPr>
          <a:lstStyle/>
          <a:p>
            <a:r>
              <a:rPr lang="en-GB" sz="2000" dirty="0" smtClean="0">
                <a:solidFill>
                  <a:schemeClr val="bg1"/>
                </a:solidFill>
              </a:rPr>
              <a:t>Museum of Things, Berlin, photo			 </a:t>
            </a:r>
            <a:r>
              <a:rPr lang="en-GB" sz="2000" dirty="0" err="1" smtClean="0">
                <a:solidFill>
                  <a:schemeClr val="bg1"/>
                </a:solidFill>
              </a:rPr>
              <a:t>fiona.mcgowan</a:t>
            </a:r>
            <a:r>
              <a:rPr lang="en-GB" sz="2000" dirty="0" smtClean="0">
                <a:solidFill>
                  <a:schemeClr val="bg1"/>
                </a:solidFill>
              </a:rPr>
              <a:t> / </a:t>
            </a:r>
            <a:r>
              <a:rPr lang="en-GB" sz="2000" dirty="0" err="1" smtClean="0">
                <a:solidFill>
                  <a:schemeClr val="bg1"/>
                </a:solidFill>
              </a:rPr>
              <a:t>freeeeb</a:t>
            </a:r>
            <a:r>
              <a:rPr lang="en-GB" sz="2000" dirty="0" smtClean="0">
                <a:solidFill>
                  <a:schemeClr val="bg1"/>
                </a:solidFill>
              </a:rPr>
              <a:t> on Flickr </a:t>
            </a:r>
            <a:endParaRPr lang="en-GB" sz="2000" dirty="0">
              <a:solidFill>
                <a:schemeClr val="bg1"/>
              </a:solidFill>
            </a:endParaRPr>
          </a:p>
          <a:p>
            <a:r>
              <a:rPr lang="en-GB" sz="2000" dirty="0">
                <a:solidFill>
                  <a:schemeClr val="bg1"/>
                </a:solidFill>
              </a:rPr>
              <a:t>https://www.flickr.com/photos/freeeeb/4486673826/</a:t>
            </a:r>
            <a:endParaRPr lang="en-GB" sz="2000" dirty="0" smtClean="0">
              <a:solidFill>
                <a:schemeClr val="bg1"/>
              </a:solidFill>
            </a:endParaRPr>
          </a:p>
        </p:txBody>
      </p:sp>
      <p:pic>
        <p:nvPicPr>
          <p:cNvPr id="3" name="Picture 2"/>
          <p:cNvPicPr>
            <a:picLocks noChangeAspect="1"/>
          </p:cNvPicPr>
          <p:nvPr/>
        </p:nvPicPr>
        <p:blipFill>
          <a:blip r:embed="rId2"/>
          <a:stretch>
            <a:fillRect/>
          </a:stretch>
        </p:blipFill>
        <p:spPr>
          <a:xfrm>
            <a:off x="3954171" y="5927938"/>
            <a:ext cx="871804" cy="2987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486" y="712662"/>
            <a:ext cx="5303695" cy="4806120"/>
          </a:xfrm>
          <a:prstGeom prst="rect">
            <a:avLst/>
          </a:prstGeom>
        </p:spPr>
      </p:pic>
    </p:spTree>
    <p:extLst>
      <p:ext uri="{BB962C8B-B14F-4D97-AF65-F5344CB8AC3E}">
        <p14:creationId xmlns:p14="http://schemas.microsoft.com/office/powerpoint/2010/main" val="1625930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Some Suggestions</a:t>
            </a:r>
            <a:r>
              <a:rPr lang="en-GB" dirty="0" smtClean="0"/>
              <a:t/>
            </a:r>
            <a:br>
              <a:rPr lang="en-GB" dirty="0" smtClean="0"/>
            </a:br>
            <a:endParaRPr lang="en-GB" sz="2400" b="0" dirty="0"/>
          </a:p>
        </p:txBody>
      </p:sp>
      <p:sp>
        <p:nvSpPr>
          <p:cNvPr id="5" name="TextBox 4"/>
          <p:cNvSpPr txBox="1"/>
          <p:nvPr/>
        </p:nvSpPr>
        <p:spPr>
          <a:xfrm>
            <a:off x="331470" y="1199376"/>
            <a:ext cx="8599878" cy="347787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Don’t fund insecure Things</a:t>
            </a:r>
          </a:p>
          <a:p>
            <a:pPr marL="457200" indent="-457200">
              <a:buFont typeface="Arial" panose="020B0604020202020204" pitchFamily="34" charset="0"/>
              <a:buChar char="•"/>
            </a:pPr>
            <a:r>
              <a:rPr lang="en-GB" sz="2800" dirty="0" smtClean="0"/>
              <a:t>Open source kit for hooking up offline Things</a:t>
            </a:r>
          </a:p>
          <a:p>
            <a:pPr marL="457200" indent="-457200">
              <a:buFont typeface="Arial" panose="020B0604020202020204" pitchFamily="34" charset="0"/>
              <a:buChar char="•"/>
            </a:pPr>
            <a:r>
              <a:rPr lang="en-GB" sz="2800" dirty="0"/>
              <a:t>Security development </a:t>
            </a:r>
            <a:r>
              <a:rPr lang="en-GB" sz="2800" dirty="0" smtClean="0"/>
              <a:t>processes</a:t>
            </a:r>
          </a:p>
          <a:p>
            <a:pPr marL="457200" indent="-457200">
              <a:buFont typeface="Arial" panose="020B0604020202020204" pitchFamily="34" charset="0"/>
              <a:buChar char="•"/>
            </a:pPr>
            <a:r>
              <a:rPr lang="en-GB" sz="2800" dirty="0" smtClean="0"/>
              <a:t>Process for responding to </a:t>
            </a:r>
            <a:r>
              <a:rPr lang="en-GB" sz="2800" dirty="0" err="1" smtClean="0"/>
              <a:t>vuln</a:t>
            </a:r>
            <a:r>
              <a:rPr lang="en-GB" sz="2800" dirty="0" smtClean="0"/>
              <a:t> report</a:t>
            </a:r>
          </a:p>
          <a:p>
            <a:pPr marL="457200" indent="-457200">
              <a:buFont typeface="Arial" panose="020B0604020202020204" pitchFamily="34" charset="0"/>
              <a:buChar char="•"/>
            </a:pPr>
            <a:r>
              <a:rPr lang="en-GB" sz="2800" dirty="0" smtClean="0"/>
              <a:t>Overrides</a:t>
            </a:r>
          </a:p>
          <a:p>
            <a:pPr marL="457200" indent="-457200">
              <a:buFont typeface="Arial" panose="020B0604020202020204" pitchFamily="34" charset="0"/>
              <a:buChar char="•"/>
            </a:pPr>
            <a:r>
              <a:rPr lang="en-GB" sz="2800" dirty="0" smtClean="0"/>
              <a:t>Business models</a:t>
            </a:r>
          </a:p>
          <a:p>
            <a:pPr marL="457200" indent="-457200">
              <a:buFont typeface="Arial" panose="020B0604020202020204" pitchFamily="34" charset="0"/>
              <a:buChar char="•"/>
            </a:pPr>
            <a:r>
              <a:rPr lang="en-GB" sz="2800" b="1" dirty="0" smtClean="0"/>
              <a:t>Lawyers</a:t>
            </a:r>
            <a:endParaRPr lang="en-GB" sz="2800" b="1" dirty="0"/>
          </a:p>
          <a:p>
            <a:endParaRPr lang="en-GB" sz="2400" dirty="0"/>
          </a:p>
        </p:txBody>
      </p:sp>
    </p:spTree>
    <p:extLst>
      <p:ext uri="{BB962C8B-B14F-4D97-AF65-F5344CB8AC3E}">
        <p14:creationId xmlns:p14="http://schemas.microsoft.com/office/powerpoint/2010/main" val="2440423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70" y="5927938"/>
            <a:ext cx="8812530" cy="646331"/>
          </a:xfrm>
          <a:prstGeom prst="rect">
            <a:avLst/>
          </a:prstGeom>
          <a:noFill/>
        </p:spPr>
        <p:txBody>
          <a:bodyPr wrap="square" rtlCol="0">
            <a:spAutoFit/>
          </a:bodyPr>
          <a:lstStyle/>
          <a:p>
            <a:r>
              <a:rPr lang="en-GB" dirty="0" smtClean="0">
                <a:solidFill>
                  <a:schemeClr val="bg1"/>
                </a:solidFill>
              </a:rPr>
              <a:t>Photo of Secret Pizza Party poster in Detroit           CAVE CANEM/</a:t>
            </a:r>
            <a:r>
              <a:rPr lang="en-GB" dirty="0" err="1" smtClean="0">
                <a:solidFill>
                  <a:schemeClr val="bg1"/>
                </a:solidFill>
              </a:rPr>
              <a:t>bewareofdog</a:t>
            </a:r>
            <a:r>
              <a:rPr lang="en-GB" dirty="0" smtClean="0">
                <a:solidFill>
                  <a:schemeClr val="bg1"/>
                </a:solidFill>
              </a:rPr>
              <a:t>,</a:t>
            </a:r>
          </a:p>
          <a:p>
            <a:r>
              <a:rPr lang="en-GB" dirty="0">
                <a:solidFill>
                  <a:schemeClr val="bg1"/>
                </a:solidFill>
              </a:rPr>
              <a:t>https://www.flickr.com/photos/bewareofdog/284770877/</a:t>
            </a:r>
          </a:p>
        </p:txBody>
      </p:sp>
      <p:pic>
        <p:nvPicPr>
          <p:cNvPr id="7" name="Picture 3" descr="C:\Users\mjfm\Pictures\CC-BY.png"/>
          <p:cNvPicPr>
            <a:picLocks noChangeAspect="1" noChangeArrowheads="1"/>
          </p:cNvPicPr>
          <p:nvPr/>
        </p:nvPicPr>
        <p:blipFill>
          <a:blip r:embed="rId2"/>
          <a:srcRect/>
          <a:stretch>
            <a:fillRect/>
          </a:stretch>
        </p:blipFill>
        <p:spPr bwMode="auto">
          <a:xfrm>
            <a:off x="4737735" y="5968775"/>
            <a:ext cx="562402" cy="264159"/>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996" y="389871"/>
            <a:ext cx="3976576" cy="5464585"/>
          </a:xfrm>
          <a:prstGeom prst="rect">
            <a:avLst/>
          </a:prstGeom>
        </p:spPr>
      </p:pic>
    </p:spTree>
    <p:extLst>
      <p:ext uri="{BB962C8B-B14F-4D97-AF65-F5344CB8AC3E}">
        <p14:creationId xmlns:p14="http://schemas.microsoft.com/office/powerpoint/2010/main" val="4139958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Questions?</a:t>
            </a:r>
            <a:endParaRPr lang="nl-NL" sz="2800" dirty="0"/>
          </a:p>
        </p:txBody>
      </p:sp>
      <p:sp>
        <p:nvSpPr>
          <p:cNvPr id="9" name="Subtitle 8"/>
          <p:cNvSpPr>
            <a:spLocks noGrp="1"/>
          </p:cNvSpPr>
          <p:nvPr>
            <p:ph type="subTitle" idx="1"/>
          </p:nvPr>
        </p:nvSpPr>
        <p:spPr>
          <a:xfrm>
            <a:off x="329397" y="4828622"/>
            <a:ext cx="7772400" cy="297232"/>
          </a:xfrm>
        </p:spPr>
        <p:txBody>
          <a:bodyPr/>
          <a:lstStyle/>
          <a:p>
            <a:pPr>
              <a:lnSpc>
                <a:spcPct val="100000"/>
              </a:lnSpc>
            </a:pPr>
            <a:r>
              <a:rPr lang="de-DE" sz="2000" b="1" dirty="0" smtClean="0"/>
              <a:t>Miranda Mowbray</a:t>
            </a:r>
            <a:r>
              <a:rPr lang="de-DE" sz="2000" dirty="0" smtClean="0"/>
              <a:t>, HP Labs</a:t>
            </a:r>
          </a:p>
          <a:p>
            <a:pPr>
              <a:lnSpc>
                <a:spcPct val="100000"/>
              </a:lnSpc>
            </a:pPr>
            <a:r>
              <a:rPr lang="de-DE" sz="2000" dirty="0" smtClean="0"/>
              <a:t>miranda.mowbray at hp.com (hpe.com from 1 Aug 2015)</a:t>
            </a:r>
          </a:p>
          <a:p>
            <a:pPr>
              <a:lnSpc>
                <a:spcPct val="100000"/>
              </a:lnSpc>
            </a:pPr>
            <a:endParaRPr lang="de-DE" sz="2000" dirty="0" smtClean="0"/>
          </a:p>
        </p:txBody>
      </p:sp>
    </p:spTree>
    <p:extLst>
      <p:ext uri="{BB962C8B-B14F-4D97-AF65-F5344CB8AC3E}">
        <p14:creationId xmlns:p14="http://schemas.microsoft.com/office/powerpoint/2010/main" val="816852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70" y="5927938"/>
            <a:ext cx="8812530" cy="646331"/>
          </a:xfrm>
          <a:prstGeom prst="rect">
            <a:avLst/>
          </a:prstGeom>
          <a:noFill/>
        </p:spPr>
        <p:txBody>
          <a:bodyPr wrap="square" rtlCol="0">
            <a:spAutoFit/>
          </a:bodyPr>
          <a:lstStyle/>
          <a:p>
            <a:r>
              <a:rPr lang="en-GB" dirty="0" smtClean="0">
                <a:solidFill>
                  <a:schemeClr val="bg1"/>
                </a:solidFill>
              </a:rPr>
              <a:t>Photo                 Travis </a:t>
            </a:r>
            <a:r>
              <a:rPr lang="en-GB" dirty="0" err="1" smtClean="0">
                <a:solidFill>
                  <a:schemeClr val="bg1"/>
                </a:solidFill>
              </a:rPr>
              <a:t>Goodspped</a:t>
            </a:r>
            <a:r>
              <a:rPr lang="en-GB" dirty="0" smtClean="0">
                <a:solidFill>
                  <a:schemeClr val="bg1"/>
                </a:solidFill>
              </a:rPr>
              <a:t> / </a:t>
            </a:r>
            <a:r>
              <a:rPr lang="en-GB" dirty="0" err="1" smtClean="0">
                <a:solidFill>
                  <a:schemeClr val="bg1"/>
                </a:solidFill>
              </a:rPr>
              <a:t>travisgoodspeed</a:t>
            </a:r>
            <a:r>
              <a:rPr lang="en-GB" dirty="0" smtClean="0">
                <a:solidFill>
                  <a:schemeClr val="bg1"/>
                </a:solidFill>
              </a:rPr>
              <a:t> on Flickr</a:t>
            </a:r>
          </a:p>
          <a:p>
            <a:r>
              <a:rPr lang="en-GB" dirty="0">
                <a:solidFill>
                  <a:schemeClr val="bg1"/>
                </a:solidFill>
              </a:rPr>
              <a:t>https://www.flickr.com/photos/travisgoodspeed/3351125516/</a:t>
            </a:r>
          </a:p>
        </p:txBody>
      </p:sp>
      <p:pic>
        <p:nvPicPr>
          <p:cNvPr id="7" name="Picture 3" descr="C:\Users\mjfm\Pictures\CC-BY.png"/>
          <p:cNvPicPr>
            <a:picLocks noChangeAspect="1" noChangeArrowheads="1"/>
          </p:cNvPicPr>
          <p:nvPr/>
        </p:nvPicPr>
        <p:blipFill>
          <a:blip r:embed="rId2"/>
          <a:srcRect/>
          <a:stretch>
            <a:fillRect/>
          </a:stretch>
        </p:blipFill>
        <p:spPr bwMode="auto">
          <a:xfrm>
            <a:off x="1150608" y="5952412"/>
            <a:ext cx="872470" cy="298691"/>
          </a:xfrm>
          <a:prstGeom prst="rect">
            <a:avLst/>
          </a:prstGeom>
          <a:noFill/>
        </p:spPr>
      </p:pic>
      <p:sp>
        <p:nvSpPr>
          <p:cNvPr id="4" name="Rectangle 3"/>
          <p:cNvSpPr/>
          <p:nvPr/>
        </p:nvSpPr>
        <p:spPr>
          <a:xfrm>
            <a:off x="566057" y="595547"/>
            <a:ext cx="4572000" cy="584775"/>
          </a:xfrm>
          <a:prstGeom prst="rect">
            <a:avLst/>
          </a:prstGeom>
        </p:spPr>
        <p:txBody>
          <a:bodyPr>
            <a:spAutoFit/>
          </a:bodyPr>
          <a:lstStyle/>
          <a:p>
            <a:r>
              <a:rPr lang="en-GB" sz="3200" dirty="0" smtClean="0">
                <a:latin typeface="HP Simplified" panose="020B0604020204020204" pitchFamily="34" charset="0"/>
              </a:rPr>
              <a:t>ZigBee Sniffing</a:t>
            </a:r>
            <a:endParaRPr lang="en-GB" sz="3200" dirty="0">
              <a:latin typeface="HP Simplified" panose="020B06040202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59" y="1409418"/>
            <a:ext cx="5420481" cy="4039164"/>
          </a:xfrm>
          <a:prstGeom prst="rect">
            <a:avLst/>
          </a:prstGeom>
        </p:spPr>
      </p:pic>
    </p:spTree>
    <p:extLst>
      <p:ext uri="{BB962C8B-B14F-4D97-AF65-F5344CB8AC3E}">
        <p14:creationId xmlns:p14="http://schemas.microsoft.com/office/powerpoint/2010/main" val="1267157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a:t>
            </a:r>
            <a:endParaRPr lang="en-GB" sz="3200" b="0" dirty="0"/>
          </a:p>
        </p:txBody>
      </p:sp>
      <p:sp>
        <p:nvSpPr>
          <p:cNvPr id="6" name="TextBox 5"/>
          <p:cNvSpPr txBox="1"/>
          <p:nvPr/>
        </p:nvSpPr>
        <p:spPr>
          <a:xfrm>
            <a:off x="331470" y="5927938"/>
            <a:ext cx="8500532" cy="646331"/>
          </a:xfrm>
          <a:prstGeom prst="rect">
            <a:avLst/>
          </a:prstGeom>
          <a:noFill/>
        </p:spPr>
        <p:txBody>
          <a:bodyPr wrap="none" rtlCol="0">
            <a:spAutoFit/>
          </a:bodyPr>
          <a:lstStyle/>
          <a:p>
            <a:r>
              <a:rPr lang="en-GB" dirty="0" smtClean="0">
                <a:solidFill>
                  <a:schemeClr val="bg1"/>
                </a:solidFill>
              </a:rPr>
              <a:t>Photo from San </a:t>
            </a:r>
            <a:r>
              <a:rPr lang="en-GB" dirty="0" err="1" smtClean="0">
                <a:solidFill>
                  <a:schemeClr val="bg1"/>
                </a:solidFill>
              </a:rPr>
              <a:t>Diegi</a:t>
            </a:r>
            <a:r>
              <a:rPr lang="en-GB" dirty="0" smtClean="0">
                <a:solidFill>
                  <a:schemeClr val="bg1"/>
                </a:solidFill>
              </a:rPr>
              <a:t> Comic-Con 2011           Doug Kline / </a:t>
            </a:r>
            <a:r>
              <a:rPr lang="en-GB" dirty="0" err="1" smtClean="0">
                <a:solidFill>
                  <a:schemeClr val="bg1"/>
                </a:solidFill>
              </a:rPr>
              <a:t>popculturegeek</a:t>
            </a:r>
            <a:r>
              <a:rPr lang="en-GB" dirty="0" smtClean="0">
                <a:solidFill>
                  <a:schemeClr val="bg1"/>
                </a:solidFill>
              </a:rPr>
              <a:t> on Flickr</a:t>
            </a:r>
          </a:p>
          <a:p>
            <a:r>
              <a:rPr lang="en-GB" dirty="0">
                <a:solidFill>
                  <a:schemeClr val="bg1"/>
                </a:solidFill>
              </a:rPr>
              <a:t>https://</a:t>
            </a:r>
            <a:r>
              <a:rPr lang="en-GB" dirty="0" smtClean="0">
                <a:solidFill>
                  <a:schemeClr val="bg1"/>
                </a:solidFill>
              </a:rPr>
              <a:t>www.flickr.com/photos/popculturegeek/6039791556/</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622" y="600677"/>
            <a:ext cx="3976902" cy="5011143"/>
          </a:xfrm>
          <a:prstGeom prst="rect">
            <a:avLst/>
          </a:prstGeom>
        </p:spPr>
      </p:pic>
      <p:pic>
        <p:nvPicPr>
          <p:cNvPr id="5" name="Picture 4"/>
          <p:cNvPicPr>
            <a:picLocks noChangeAspect="1"/>
          </p:cNvPicPr>
          <p:nvPr/>
        </p:nvPicPr>
        <p:blipFill>
          <a:blip r:embed="rId3"/>
          <a:stretch>
            <a:fillRect/>
          </a:stretch>
        </p:blipFill>
        <p:spPr>
          <a:xfrm>
            <a:off x="4301295" y="5982064"/>
            <a:ext cx="560881" cy="268247"/>
          </a:xfrm>
          <a:prstGeom prst="rect">
            <a:avLst/>
          </a:prstGeom>
        </p:spPr>
      </p:pic>
    </p:spTree>
    <p:extLst>
      <p:ext uri="{BB962C8B-B14F-4D97-AF65-F5344CB8AC3E}">
        <p14:creationId xmlns:p14="http://schemas.microsoft.com/office/powerpoint/2010/main" val="2598179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470" y="313419"/>
            <a:ext cx="8280902" cy="574516"/>
          </a:xfrm>
        </p:spPr>
        <p:txBody>
          <a:bodyPr/>
          <a:lstStyle/>
          <a:p>
            <a:r>
              <a:rPr lang="en-GB" sz="3200" b="0" dirty="0" smtClean="0"/>
              <a:t>ZigBee Exploited</a:t>
            </a:r>
            <a:r>
              <a:rPr lang="en-GB" dirty="0" smtClean="0"/>
              <a:t/>
            </a:r>
            <a:br>
              <a:rPr lang="en-GB" dirty="0" smtClean="0"/>
            </a:br>
            <a:endParaRPr lang="en-GB" sz="2400" b="0" dirty="0"/>
          </a:p>
        </p:txBody>
      </p:sp>
      <p:sp>
        <p:nvSpPr>
          <p:cNvPr id="5" name="TextBox 4"/>
          <p:cNvSpPr txBox="1"/>
          <p:nvPr/>
        </p:nvSpPr>
        <p:spPr>
          <a:xfrm>
            <a:off x="331470" y="1813861"/>
            <a:ext cx="8599878" cy="3354765"/>
          </a:xfrm>
          <a:prstGeom prst="rect">
            <a:avLst/>
          </a:prstGeom>
          <a:noFill/>
        </p:spPr>
        <p:txBody>
          <a:bodyPr wrap="square" rtlCol="0">
            <a:spAutoFit/>
          </a:bodyPr>
          <a:lstStyle/>
          <a:p>
            <a:r>
              <a:rPr lang="en-US" sz="2800" dirty="0" smtClean="0"/>
              <a:t>“Tests </a:t>
            </a:r>
            <a:r>
              <a:rPr lang="en-US" sz="2800" dirty="0"/>
              <a:t>with light bulbs and even door locks have shown that the vendors of the tested devices implement the minimum of the features required to be certified, including the default TC fallback </a:t>
            </a:r>
            <a:r>
              <a:rPr lang="en-US" sz="2800" dirty="0" smtClean="0"/>
              <a:t>key."</a:t>
            </a:r>
          </a:p>
          <a:p>
            <a:endParaRPr lang="en-US" sz="2800" dirty="0"/>
          </a:p>
          <a:p>
            <a:r>
              <a:rPr lang="en-GB" sz="2400" dirty="0"/>
              <a:t>Tobias </a:t>
            </a:r>
            <a:r>
              <a:rPr lang="en-GB" sz="2400" dirty="0" err="1"/>
              <a:t>Zillner</a:t>
            </a:r>
            <a:r>
              <a:rPr lang="en-GB" sz="2400" dirty="0"/>
              <a:t>, </a:t>
            </a:r>
            <a:r>
              <a:rPr lang="en-GB" sz="2400" dirty="0" err="1"/>
              <a:t>Cognosec</a:t>
            </a:r>
            <a:r>
              <a:rPr lang="en-GB" sz="2400" dirty="0"/>
              <a:t>, </a:t>
            </a:r>
            <a:r>
              <a:rPr lang="en-GB" sz="2400" dirty="0" smtClean="0"/>
              <a:t>“ZigBee Exploited”, </a:t>
            </a:r>
            <a:r>
              <a:rPr lang="en-GB" sz="2400" dirty="0"/>
              <a:t>6 </a:t>
            </a:r>
            <a:r>
              <a:rPr lang="en-GB" sz="2400" dirty="0" smtClean="0"/>
              <a:t>Aug 2015</a:t>
            </a:r>
            <a:endParaRPr lang="en-GB" sz="2400" dirty="0"/>
          </a:p>
          <a:p>
            <a:r>
              <a:rPr lang="en-GB" sz="2400" dirty="0"/>
              <a:t>http://cognosec.com/zigbee_exploited_8F_Ca9.pdf</a:t>
            </a:r>
          </a:p>
          <a:p>
            <a:endParaRPr lang="en-GB" sz="2400" dirty="0"/>
          </a:p>
        </p:txBody>
      </p:sp>
    </p:spTree>
    <p:extLst>
      <p:ext uri="{BB962C8B-B14F-4D97-AF65-F5344CB8AC3E}">
        <p14:creationId xmlns:p14="http://schemas.microsoft.com/office/powerpoint/2010/main" val="4144570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Physiological data </a:t>
            </a:r>
            <a:r>
              <a:rPr lang="en-GB" sz="2400" dirty="0" smtClean="0"/>
              <a:t>(not comprehensive)</a:t>
            </a:r>
            <a:r>
              <a:rPr lang="en-GB" dirty="0" smtClean="0"/>
              <a:t/>
            </a:r>
            <a:br>
              <a:rPr lang="en-GB" dirty="0" smtClean="0"/>
            </a:br>
            <a:r>
              <a:rPr lang="en-GB" sz="1800" dirty="0" smtClean="0"/>
              <a:t>Blood Pressure	</a:t>
            </a:r>
            <a:r>
              <a:rPr lang="en-GB" sz="1800" b="0" dirty="0" err="1" smtClean="0"/>
              <a:t>Ihealth</a:t>
            </a:r>
            <a:r>
              <a:rPr lang="en-GB" sz="1800" b="0" dirty="0"/>
              <a:t>, </a:t>
            </a:r>
            <a:r>
              <a:rPr lang="en-GB" sz="1800" b="0" dirty="0" err="1" smtClean="0"/>
              <a:t>Withings</a:t>
            </a:r>
            <a:r>
              <a:rPr lang="en-GB" sz="1800" b="0" dirty="0" smtClean="0"/>
              <a:t/>
            </a:r>
            <a:br>
              <a:rPr lang="en-GB" sz="1800" b="0" dirty="0" smtClean="0"/>
            </a:br>
            <a:r>
              <a:rPr lang="en-GB" sz="1800" dirty="0" smtClean="0"/>
              <a:t>Movement		</a:t>
            </a:r>
            <a:r>
              <a:rPr lang="en-GB" sz="1800" b="0" dirty="0" smtClean="0"/>
              <a:t>Fitbit, Nike Fuel band, Jawbone up band, Garmin, </a:t>
            </a:r>
            <a:r>
              <a:rPr lang="en-GB" sz="1800" b="0" dirty="0"/>
              <a:t>	</a:t>
            </a:r>
            <a:r>
              <a:rPr lang="en-GB" sz="1800" b="0" dirty="0" smtClean="0"/>
              <a:t>						Samsung, MC10, Zephyr, </a:t>
            </a:r>
            <a:r>
              <a:rPr lang="en-GB" sz="1800" b="0" dirty="0" err="1" smtClean="0"/>
              <a:t>Withings</a:t>
            </a:r>
            <a:r>
              <a:rPr lang="en-GB" sz="1800" b="0" dirty="0" smtClean="0"/>
              <a:t>, Spire, </a:t>
            </a:r>
            <a:r>
              <a:rPr lang="en-GB" sz="1800" b="0" dirty="0" err="1" smtClean="0"/>
              <a:t>iHealth</a:t>
            </a:r>
            <a:r>
              <a:rPr lang="en-GB" sz="1800" b="0" dirty="0" smtClean="0"/>
              <a:t>, </a:t>
            </a:r>
            <a:r>
              <a:rPr lang="en-GB" sz="1800" b="0" dirty="0" err="1" smtClean="0"/>
              <a:t>Jins</a:t>
            </a:r>
            <a:r>
              <a:rPr lang="en-GB" sz="1800" b="0" dirty="0"/>
              <a:t> </a:t>
            </a:r>
            <a:r>
              <a:rPr lang="en-GB" sz="1800" b="0" dirty="0" err="1" smtClean="0"/>
              <a:t>Merne</a:t>
            </a:r>
            <a:r>
              <a:rPr lang="en-GB" sz="1800" b="0" dirty="0" smtClean="0"/>
              <a:t>, 					Proteus, 	</a:t>
            </a:r>
            <a:r>
              <a:rPr lang="en-GB" sz="1800" b="0" dirty="0" err="1" smtClean="0"/>
              <a:t>Neumitra</a:t>
            </a:r>
            <a:r>
              <a:rPr lang="en-GB" sz="1800" b="0" dirty="0" smtClean="0"/>
              <a:t>, Body Media, </a:t>
            </a:r>
            <a:r>
              <a:rPr lang="en-GB" sz="1800" b="0" dirty="0" err="1" smtClean="0"/>
              <a:t>Empatica</a:t>
            </a:r>
            <a:r>
              <a:rPr lang="en-GB" sz="1800" b="0" dirty="0" smtClean="0"/>
              <a:t>, Owlet</a:t>
            </a:r>
            <a:br>
              <a:rPr lang="en-GB" sz="1800" b="0" dirty="0" smtClean="0"/>
            </a:br>
            <a:r>
              <a:rPr lang="en-GB" sz="1800" dirty="0" smtClean="0"/>
              <a:t>Muscle Activity 	</a:t>
            </a:r>
            <a:r>
              <a:rPr lang="en-GB" sz="1800" b="0" dirty="0" smtClean="0"/>
              <a:t>Athos</a:t>
            </a:r>
            <a:r>
              <a:rPr lang="en-GB" sz="1800" dirty="0" smtClean="0"/>
              <a:t/>
            </a:r>
            <a:br>
              <a:rPr lang="en-GB" sz="1800" dirty="0" smtClean="0"/>
            </a:br>
            <a:r>
              <a:rPr lang="en-GB" sz="1800" dirty="0" smtClean="0"/>
              <a:t>Skin Conductance 	</a:t>
            </a:r>
            <a:r>
              <a:rPr lang="en-GB" sz="1800" b="0" dirty="0" smtClean="0"/>
              <a:t>Basis, Body Media, </a:t>
            </a:r>
            <a:r>
              <a:rPr lang="en-GB" sz="1800" b="0" dirty="0" err="1" smtClean="0"/>
              <a:t>Empatica</a:t>
            </a:r>
            <a:r>
              <a:rPr lang="en-GB" sz="1800" b="0" dirty="0" smtClean="0"/>
              <a:t>, </a:t>
            </a:r>
            <a:r>
              <a:rPr lang="en-GB" sz="1800" b="0" dirty="0" err="1" smtClean="0"/>
              <a:t>Neumitra</a:t>
            </a:r>
            <a:r>
              <a:rPr lang="en-GB" sz="1800" b="0" dirty="0" smtClean="0"/>
              <a:t/>
            </a:r>
            <a:br>
              <a:rPr lang="en-GB" sz="1800" b="0" dirty="0" smtClean="0"/>
            </a:br>
            <a:r>
              <a:rPr lang="en-GB" sz="1800" dirty="0" smtClean="0"/>
              <a:t>Oxygen Level		</a:t>
            </a:r>
            <a:r>
              <a:rPr lang="en-GB" sz="1800" b="0" dirty="0" err="1" smtClean="0"/>
              <a:t>iHealth</a:t>
            </a:r>
            <a:r>
              <a:rPr lang="en-GB" sz="1800" b="0" dirty="0" smtClean="0"/>
              <a:t>, </a:t>
            </a:r>
            <a:r>
              <a:rPr lang="en-GB" sz="1800" b="0" dirty="0" err="1" smtClean="0"/>
              <a:t>Withings</a:t>
            </a:r>
            <a:r>
              <a:rPr lang="en-GB" sz="1800" b="0" dirty="0" smtClean="0"/>
              <a:t>, Owlet</a:t>
            </a:r>
            <a:br>
              <a:rPr lang="en-GB" sz="1800" b="0" dirty="0" smtClean="0"/>
            </a:br>
            <a:r>
              <a:rPr lang="en-GB" sz="1800" dirty="0"/>
              <a:t>Posture			</a:t>
            </a:r>
            <a:r>
              <a:rPr lang="en-GB" sz="1800" b="0" dirty="0" err="1"/>
              <a:t>Lumo</a:t>
            </a:r>
            <a:r>
              <a:rPr lang="en-GB" sz="1800" b="0" dirty="0"/>
              <a:t>, Zephyr, </a:t>
            </a:r>
            <a:r>
              <a:rPr lang="en-GB" sz="1800" b="0" dirty="0" err="1"/>
              <a:t>Jins</a:t>
            </a:r>
            <a:r>
              <a:rPr lang="en-GB" sz="1800" b="0" dirty="0"/>
              <a:t> </a:t>
            </a:r>
            <a:r>
              <a:rPr lang="en-GB" sz="1800" b="0" dirty="0" err="1" smtClean="0"/>
              <a:t>Merne</a:t>
            </a:r>
            <a:r>
              <a:rPr lang="en-GB" sz="1800" b="0" dirty="0" smtClean="0"/>
              <a:t/>
            </a:r>
            <a:br>
              <a:rPr lang="en-GB" sz="1800" b="0" dirty="0" smtClean="0"/>
            </a:br>
            <a:r>
              <a:rPr lang="en-GB" sz="1800" dirty="0" smtClean="0"/>
              <a:t>Hydration</a:t>
            </a:r>
            <a:r>
              <a:rPr lang="en-GB" sz="1800" b="0" dirty="0" smtClean="0"/>
              <a:t>		</a:t>
            </a:r>
            <a:r>
              <a:rPr lang="en-GB" sz="1800" b="0" dirty="0" err="1" smtClean="0"/>
              <a:t>Corventis</a:t>
            </a:r>
            <a:r>
              <a:rPr lang="en-GB" sz="1800" b="0" dirty="0" smtClean="0"/>
              <a:t>, MC10</a:t>
            </a:r>
            <a:br>
              <a:rPr lang="en-GB" sz="1800" b="0" dirty="0" smtClean="0"/>
            </a:br>
            <a:r>
              <a:rPr lang="en-GB" sz="1800" dirty="0" smtClean="0"/>
              <a:t>Temperature</a:t>
            </a:r>
            <a:r>
              <a:rPr lang="en-GB" sz="1800" b="0" dirty="0" smtClean="0"/>
              <a:t>		</a:t>
            </a:r>
            <a:r>
              <a:rPr lang="en-GB" sz="1800" b="0" dirty="0" err="1" smtClean="0"/>
              <a:t>Tempdrop</a:t>
            </a:r>
            <a:r>
              <a:rPr lang="en-GB" sz="1800" b="0" dirty="0" smtClean="0"/>
              <a:t>, </a:t>
            </a:r>
            <a:r>
              <a:rPr lang="en-GB" sz="1800" b="0" dirty="0" err="1" smtClean="0"/>
              <a:t>Empatica</a:t>
            </a:r>
            <a:r>
              <a:rPr lang="en-GB" sz="1800" b="0" dirty="0" smtClean="0"/>
              <a:t>, </a:t>
            </a:r>
            <a:r>
              <a:rPr lang="en-GB" sz="1800" b="0" dirty="0" err="1" smtClean="0"/>
              <a:t>BodyMedia</a:t>
            </a:r>
            <a:r>
              <a:rPr lang="en-GB" sz="1800" b="0" dirty="0" smtClean="0"/>
              <a:t>, Basis, Owlet, MC10</a:t>
            </a:r>
            <a:br>
              <a:rPr lang="en-GB" sz="1800" b="0" dirty="0" smtClean="0"/>
            </a:br>
            <a:r>
              <a:rPr lang="en-GB" sz="1800" dirty="0"/>
              <a:t>Sleep </a:t>
            </a:r>
            <a:r>
              <a:rPr lang="en-GB" sz="1800" b="0" dirty="0"/>
              <a:t>			Fitbit, Rest devices, Garmin, Nike, Amigo, </a:t>
            </a:r>
            <a:r>
              <a:rPr lang="en-GB" sz="1800" b="0" dirty="0" err="1"/>
              <a:t>BodyMedia</a:t>
            </a:r>
            <a:r>
              <a:rPr lang="en-GB" sz="1800" b="0" dirty="0"/>
              <a:t>, </a:t>
            </a:r>
            <a:r>
              <a:rPr lang="en-GB" sz="1800" b="0" dirty="0" err="1"/>
              <a:t>Withings</a:t>
            </a:r>
            <a:r>
              <a:rPr lang="en-GB" sz="1800" b="0" dirty="0"/>
              <a:t>, 					Samsung, Misfit, </a:t>
            </a:r>
            <a:r>
              <a:rPr lang="en-GB" sz="1800" b="0" dirty="0" err="1"/>
              <a:t>Jewborne</a:t>
            </a:r>
            <a:r>
              <a:rPr lang="en-GB" sz="1800" b="0" dirty="0"/>
              <a:t>, </a:t>
            </a:r>
            <a:r>
              <a:rPr lang="en-GB" sz="1800" b="0" dirty="0" err="1"/>
              <a:t>iHealth</a:t>
            </a:r>
            <a:r>
              <a:rPr lang="en-GB" sz="1800" b="0" dirty="0"/>
              <a:t>, Basis, Owlet</a:t>
            </a:r>
            <a:r>
              <a:rPr lang="en-GB" sz="1800" b="0" dirty="0" smtClean="0"/>
              <a:t/>
            </a:r>
            <a:br>
              <a:rPr lang="en-GB" sz="1800" b="0" dirty="0" smtClean="0"/>
            </a:br>
            <a:r>
              <a:rPr lang="en-GB" sz="1800" dirty="0" smtClean="0"/>
              <a:t>Brain activity</a:t>
            </a:r>
            <a:r>
              <a:rPr lang="en-GB" sz="1800" b="0" dirty="0" smtClean="0"/>
              <a:t>		</a:t>
            </a:r>
            <a:r>
              <a:rPr lang="en-GB" sz="1800" b="0" dirty="0" err="1" smtClean="0"/>
              <a:t>NeuroSky</a:t>
            </a:r>
            <a:r>
              <a:rPr lang="en-GB" sz="1800" b="0" dirty="0" smtClean="0"/>
              <a:t>, DAQRI, </a:t>
            </a:r>
            <a:r>
              <a:rPr lang="en-GB" sz="1800" b="0" dirty="0" err="1" smtClean="0"/>
              <a:t>Emotiv</a:t>
            </a:r>
            <a:r>
              <a:rPr lang="en-GB" sz="1800" b="0" dirty="0" smtClean="0"/>
              <a:t/>
            </a:r>
            <a:br>
              <a:rPr lang="en-GB" sz="1800" b="0" dirty="0" smtClean="0"/>
            </a:br>
            <a:r>
              <a:rPr lang="en-GB" sz="1800" dirty="0" smtClean="0"/>
              <a:t>Glucose</a:t>
            </a:r>
            <a:r>
              <a:rPr lang="en-GB" sz="1800" b="0" dirty="0" smtClean="0"/>
              <a:t>			Google, </a:t>
            </a:r>
            <a:r>
              <a:rPr lang="en-GB" sz="1800" b="0" dirty="0" err="1" smtClean="0"/>
              <a:t>Dexcom</a:t>
            </a:r>
            <a:r>
              <a:rPr lang="en-GB" sz="1800" b="0" dirty="0" smtClean="0"/>
              <a:t>, </a:t>
            </a:r>
            <a:r>
              <a:rPr lang="en-GB" sz="1800" b="0" dirty="0" err="1" smtClean="0"/>
              <a:t>Glysens</a:t>
            </a:r>
            <a:r>
              <a:rPr lang="en-GB" sz="1800" b="0" dirty="0" smtClean="0"/>
              <a:t> Inc</a:t>
            </a:r>
            <a:br>
              <a:rPr lang="en-GB" sz="1800" b="0" dirty="0" smtClean="0"/>
            </a:br>
            <a:r>
              <a:rPr lang="en-GB" sz="1800" dirty="0"/>
              <a:t>Respiration</a:t>
            </a:r>
            <a:r>
              <a:rPr lang="en-GB" sz="1800" b="0" dirty="0"/>
              <a:t>		Spire, Zephyr, Rest Devices</a:t>
            </a:r>
            <a:br>
              <a:rPr lang="en-GB" sz="1800" b="0" dirty="0"/>
            </a:br>
            <a:r>
              <a:rPr lang="en-GB" sz="1800" dirty="0"/>
              <a:t>Ingestion</a:t>
            </a:r>
            <a:r>
              <a:rPr lang="en-GB" sz="1800" b="0" dirty="0"/>
              <a:t>		Proteus</a:t>
            </a:r>
            <a:r>
              <a:rPr lang="en-GB" sz="1800" b="0" dirty="0" smtClean="0"/>
              <a:t/>
            </a:r>
            <a:br>
              <a:rPr lang="en-GB" sz="1800" b="0" dirty="0" smtClean="0"/>
            </a:br>
            <a:r>
              <a:rPr lang="en-GB" sz="1800" dirty="0" smtClean="0"/>
              <a:t>Eye Tracking</a:t>
            </a:r>
            <a:r>
              <a:rPr lang="en-GB" sz="1800" b="0" dirty="0" smtClean="0"/>
              <a:t>		</a:t>
            </a:r>
            <a:r>
              <a:rPr lang="en-GB" sz="1800" b="0" dirty="0" err="1" smtClean="0"/>
              <a:t>Jins</a:t>
            </a:r>
            <a:r>
              <a:rPr lang="en-GB" sz="1800" b="0" dirty="0" smtClean="0"/>
              <a:t> </a:t>
            </a:r>
            <a:r>
              <a:rPr lang="en-GB" sz="1800" b="0" dirty="0" err="1" smtClean="0"/>
              <a:t>Merne</a:t>
            </a:r>
            <a:r>
              <a:rPr lang="en-GB" sz="1800" b="0" dirty="0" smtClean="0"/>
              <a:t/>
            </a:r>
            <a:br>
              <a:rPr lang="en-GB" sz="1800" b="0" dirty="0" smtClean="0"/>
            </a:br>
            <a:r>
              <a:rPr lang="en-GB" sz="1800" dirty="0" smtClean="0"/>
              <a:t>Heart tracking</a:t>
            </a:r>
            <a:r>
              <a:rPr lang="en-GB" sz="1800" b="0" dirty="0" smtClean="0"/>
              <a:t>	Zephyr, </a:t>
            </a:r>
            <a:r>
              <a:rPr lang="en-GB" sz="1800" b="0" dirty="0" err="1" smtClean="0"/>
              <a:t>Withings</a:t>
            </a:r>
            <a:r>
              <a:rPr lang="en-GB" sz="1800" b="0" dirty="0" smtClean="0"/>
              <a:t>, Sprouting, Proteus, </a:t>
            </a:r>
            <a:r>
              <a:rPr lang="en-GB" sz="1800" b="0" dirty="0" err="1" smtClean="0"/>
              <a:t>iHealth</a:t>
            </a:r>
            <a:r>
              <a:rPr lang="en-GB" sz="1800" b="0" dirty="0" smtClean="0"/>
              <a:t>, Basis, </a:t>
            </a:r>
            <a:r>
              <a:rPr lang="en-GB" sz="1800" b="0" dirty="0" err="1" smtClean="0"/>
              <a:t>Cofventis</a:t>
            </a:r>
            <a:r>
              <a:rPr lang="en-GB" sz="1800" b="0" dirty="0" smtClean="0"/>
              <a:t>, 					</a:t>
            </a:r>
            <a:r>
              <a:rPr lang="en-GB" sz="1800" b="0" dirty="0" err="1" smtClean="0"/>
              <a:t>AliveCor</a:t>
            </a:r>
            <a:r>
              <a:rPr lang="en-GB" sz="1800" b="0" dirty="0" smtClean="0"/>
              <a:t>,  Samsung, Garmin, </a:t>
            </a:r>
            <a:r>
              <a:rPr lang="en-GB" sz="1800" b="0" dirty="0" err="1" smtClean="0"/>
              <a:t>Empatica</a:t>
            </a:r>
            <a:r>
              <a:rPr lang="en-GB" sz="1800" b="0" dirty="0" smtClean="0"/>
              <a:t>, Owlet</a:t>
            </a:r>
            <a:endParaRPr lang="en-GB" sz="1800" b="0" dirty="0"/>
          </a:p>
        </p:txBody>
      </p:sp>
      <p:sp>
        <p:nvSpPr>
          <p:cNvPr id="4" name="TextBox 3"/>
          <p:cNvSpPr txBox="1"/>
          <p:nvPr/>
        </p:nvSpPr>
        <p:spPr>
          <a:xfrm>
            <a:off x="331470" y="6211669"/>
            <a:ext cx="8589596" cy="646331"/>
          </a:xfrm>
          <a:prstGeom prst="rect">
            <a:avLst/>
          </a:prstGeom>
          <a:noFill/>
        </p:spPr>
        <p:txBody>
          <a:bodyPr wrap="none" rtlCol="0">
            <a:spAutoFit/>
          </a:bodyPr>
          <a:lstStyle/>
          <a:p>
            <a:r>
              <a:rPr lang="en-GB" dirty="0" smtClean="0"/>
              <a:t>Source: </a:t>
            </a:r>
            <a:r>
              <a:rPr lang="en-GB" dirty="0" err="1" smtClean="0"/>
              <a:t>Elenko</a:t>
            </a:r>
            <a:r>
              <a:rPr lang="en-GB" dirty="0" smtClean="0"/>
              <a:t>, Underwood + Zohar, Nature Biotechnology 33: 456-461, May 2015</a:t>
            </a:r>
          </a:p>
          <a:p>
            <a:r>
              <a:rPr lang="en-GB" dirty="0"/>
              <a:t>http://www.nature.com/nbt/journal/v33/n5/fig_tab/nbt.3222_F1.html</a:t>
            </a:r>
          </a:p>
        </p:txBody>
      </p:sp>
    </p:spTree>
    <p:extLst>
      <p:ext uri="{BB962C8B-B14F-4D97-AF65-F5344CB8AC3E}">
        <p14:creationId xmlns:p14="http://schemas.microsoft.com/office/powerpoint/2010/main" val="3948337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OWASP recommendations: privacy</a:t>
            </a:r>
            <a:r>
              <a:rPr lang="en-GB" dirty="0" smtClean="0"/>
              <a:t/>
            </a:r>
            <a:br>
              <a:rPr lang="en-GB" dirty="0" smtClean="0"/>
            </a:br>
            <a:endParaRPr lang="en-GB" sz="2400" b="0" dirty="0"/>
          </a:p>
        </p:txBody>
      </p:sp>
      <p:sp>
        <p:nvSpPr>
          <p:cNvPr id="5" name="TextBox 4"/>
          <p:cNvSpPr txBox="1"/>
          <p:nvPr/>
        </p:nvSpPr>
        <p:spPr>
          <a:xfrm>
            <a:off x="331471" y="1175907"/>
            <a:ext cx="8599878" cy="433965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Only collect data the device needs to function</a:t>
            </a:r>
          </a:p>
          <a:p>
            <a:pPr marL="457200" indent="-457200">
              <a:buFont typeface="Arial" panose="020B0604020202020204" pitchFamily="34" charset="0"/>
              <a:buChar char="•"/>
            </a:pPr>
            <a:r>
              <a:rPr lang="en-GB" sz="2800" dirty="0" smtClean="0"/>
              <a:t>Try not to collect sensitive data</a:t>
            </a:r>
          </a:p>
          <a:p>
            <a:pPr marL="457200" indent="-457200">
              <a:buFont typeface="Arial" panose="020B0604020202020204" pitchFamily="34" charset="0"/>
              <a:buChar char="•"/>
            </a:pPr>
            <a:r>
              <a:rPr lang="en-GB" sz="2800" dirty="0" smtClean="0"/>
              <a:t>De-identify or anonymize</a:t>
            </a:r>
          </a:p>
          <a:p>
            <a:pPr marL="457200" indent="-457200">
              <a:buFont typeface="Arial" panose="020B0604020202020204" pitchFamily="34" charset="0"/>
              <a:buChar char="•"/>
            </a:pPr>
            <a:r>
              <a:rPr lang="en-GB" sz="2800" dirty="0" smtClean="0"/>
              <a:t>Ensure the Thing and its components protect personal information</a:t>
            </a:r>
          </a:p>
          <a:p>
            <a:pPr marL="457200" indent="-457200">
              <a:buFont typeface="Arial" panose="020B0604020202020204" pitchFamily="34" charset="0"/>
              <a:buChar char="•"/>
            </a:pPr>
            <a:r>
              <a:rPr lang="en-GB" sz="2800" dirty="0" smtClean="0"/>
              <a:t>Only give access to authorized individuals</a:t>
            </a:r>
          </a:p>
          <a:p>
            <a:pPr marL="457200" indent="-457200">
              <a:buFont typeface="Arial" panose="020B0604020202020204" pitchFamily="34" charset="0"/>
              <a:buChar char="•"/>
            </a:pPr>
            <a:r>
              <a:rPr lang="en-GB" sz="2800" dirty="0" smtClean="0"/>
              <a:t>“Notice and Choice” for end-users if more data is collected than would be expected</a:t>
            </a:r>
          </a:p>
          <a:p>
            <a:pPr marL="457200" indent="-457200">
              <a:buFontTx/>
              <a:buChar char="-"/>
            </a:pPr>
            <a:endParaRPr lang="en-GB" sz="2800" dirty="0"/>
          </a:p>
          <a:p>
            <a:endParaRPr lang="en-GB" sz="2400" dirty="0"/>
          </a:p>
        </p:txBody>
      </p:sp>
      <p:sp>
        <p:nvSpPr>
          <p:cNvPr id="6" name="TextBox 5"/>
          <p:cNvSpPr txBox="1"/>
          <p:nvPr/>
        </p:nvSpPr>
        <p:spPr>
          <a:xfrm>
            <a:off x="495758" y="5515557"/>
            <a:ext cx="8271303" cy="646331"/>
          </a:xfrm>
          <a:prstGeom prst="rect">
            <a:avLst/>
          </a:prstGeom>
          <a:noFill/>
        </p:spPr>
        <p:txBody>
          <a:bodyPr wrap="none" rtlCol="0">
            <a:spAutoFit/>
          </a:bodyPr>
          <a:lstStyle/>
          <a:p>
            <a:r>
              <a:rPr lang="en-GB" dirty="0" smtClean="0"/>
              <a:t>             Open Web </a:t>
            </a:r>
            <a:r>
              <a:rPr lang="en-GB" dirty="0" err="1" smtClean="0"/>
              <a:t>Appllication</a:t>
            </a:r>
            <a:r>
              <a:rPr lang="en-GB" dirty="0" smtClean="0"/>
              <a:t> Security Project (slightly edited)</a:t>
            </a:r>
            <a:endParaRPr lang="en-GB" dirty="0"/>
          </a:p>
          <a:p>
            <a:r>
              <a:rPr lang="en-GB" dirty="0" smtClean="0"/>
              <a:t>https</a:t>
            </a:r>
            <a:r>
              <a:rPr lang="en-GB" dirty="0"/>
              <a:t>://</a:t>
            </a:r>
            <a:r>
              <a:rPr lang="en-GB" dirty="0" smtClean="0"/>
              <a:t>www.owasp.org/index.php/OWASP_Internet_of_Things_Top_Ten_Project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8" y="5524353"/>
            <a:ext cx="838317" cy="314369"/>
          </a:xfrm>
          <a:prstGeom prst="rect">
            <a:avLst/>
          </a:prstGeom>
        </p:spPr>
      </p:pic>
    </p:spTree>
    <p:extLst>
      <p:ext uri="{BB962C8B-B14F-4D97-AF65-F5344CB8AC3E}">
        <p14:creationId xmlns:p14="http://schemas.microsoft.com/office/powerpoint/2010/main" val="3854571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OWASP recommendations: authentication</a:t>
            </a:r>
            <a:r>
              <a:rPr lang="en-GB" dirty="0" smtClean="0"/>
              <a:t/>
            </a:r>
            <a:br>
              <a:rPr lang="en-GB" dirty="0" smtClean="0"/>
            </a:br>
            <a:endParaRPr lang="en-GB" sz="2400" b="0" dirty="0"/>
          </a:p>
        </p:txBody>
      </p:sp>
      <p:sp>
        <p:nvSpPr>
          <p:cNvPr id="5" name="TextBox 4"/>
          <p:cNvSpPr txBox="1"/>
          <p:nvPr/>
        </p:nvSpPr>
        <p:spPr>
          <a:xfrm>
            <a:off x="331470" y="1813861"/>
            <a:ext cx="8599878" cy="390876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Require strong passwords</a:t>
            </a:r>
          </a:p>
          <a:p>
            <a:pPr marL="457200" indent="-457200">
              <a:buFont typeface="Arial" panose="020B0604020202020204" pitchFamily="34" charset="0"/>
              <a:buChar char="•"/>
            </a:pPr>
            <a:r>
              <a:rPr lang="en-GB" sz="2800" dirty="0" smtClean="0"/>
              <a:t>Granular access control where necessary</a:t>
            </a:r>
          </a:p>
          <a:p>
            <a:pPr marL="457200" indent="-457200">
              <a:buFont typeface="Arial" panose="020B0604020202020204" pitchFamily="34" charset="0"/>
              <a:buChar char="•"/>
            </a:pPr>
            <a:r>
              <a:rPr lang="en-GB" sz="2800" dirty="0" smtClean="0"/>
              <a:t>Protect credentials</a:t>
            </a:r>
          </a:p>
          <a:p>
            <a:pPr marL="457200" indent="-457200">
              <a:buFont typeface="Arial" panose="020B0604020202020204" pitchFamily="34" charset="0"/>
              <a:buChar char="•"/>
            </a:pPr>
            <a:r>
              <a:rPr lang="en-GB" sz="2800" dirty="0" smtClean="0"/>
              <a:t>2-factor authentication where practical</a:t>
            </a:r>
          </a:p>
          <a:p>
            <a:pPr marL="457200" indent="-457200">
              <a:buFont typeface="Arial" panose="020B0604020202020204" pitchFamily="34" charset="0"/>
              <a:buChar char="•"/>
            </a:pPr>
            <a:r>
              <a:rPr lang="en-GB" sz="2800" dirty="0" smtClean="0"/>
              <a:t>Secure password recovery mechanisms</a:t>
            </a:r>
          </a:p>
          <a:p>
            <a:pPr marL="457200" indent="-457200">
              <a:buFont typeface="Arial" panose="020B0604020202020204" pitchFamily="34" charset="0"/>
              <a:buChar char="•"/>
            </a:pPr>
            <a:r>
              <a:rPr lang="en-GB" sz="2800" dirty="0" smtClean="0"/>
              <a:t>Re-authentication for sensitive features</a:t>
            </a:r>
          </a:p>
          <a:p>
            <a:pPr marL="457200" indent="-457200">
              <a:buFont typeface="Arial" panose="020B0604020202020204" pitchFamily="34" charset="0"/>
              <a:buChar char="•"/>
            </a:pPr>
            <a:r>
              <a:rPr lang="en-GB" sz="2800" dirty="0" smtClean="0"/>
              <a:t>Password control configuration options</a:t>
            </a:r>
          </a:p>
          <a:p>
            <a:pPr marL="457200" indent="-457200">
              <a:buFontTx/>
              <a:buChar char="-"/>
            </a:pPr>
            <a:endParaRPr lang="en-GB" sz="2800" dirty="0"/>
          </a:p>
          <a:p>
            <a:endParaRPr lang="en-GB" sz="2400" dirty="0"/>
          </a:p>
        </p:txBody>
      </p:sp>
      <p:sp>
        <p:nvSpPr>
          <p:cNvPr id="6" name="TextBox 5"/>
          <p:cNvSpPr txBox="1"/>
          <p:nvPr/>
        </p:nvSpPr>
        <p:spPr>
          <a:xfrm>
            <a:off x="495758" y="5515557"/>
            <a:ext cx="8271303" cy="646331"/>
          </a:xfrm>
          <a:prstGeom prst="rect">
            <a:avLst/>
          </a:prstGeom>
          <a:noFill/>
        </p:spPr>
        <p:txBody>
          <a:bodyPr wrap="none" rtlCol="0">
            <a:spAutoFit/>
          </a:bodyPr>
          <a:lstStyle/>
          <a:p>
            <a:r>
              <a:rPr lang="en-GB" dirty="0" smtClean="0"/>
              <a:t>             Open Web </a:t>
            </a:r>
            <a:r>
              <a:rPr lang="en-GB" dirty="0" err="1" smtClean="0"/>
              <a:t>Appllication</a:t>
            </a:r>
            <a:r>
              <a:rPr lang="en-GB" dirty="0" smtClean="0"/>
              <a:t> Security Project (slightly edited)</a:t>
            </a:r>
            <a:endParaRPr lang="en-GB" dirty="0"/>
          </a:p>
          <a:p>
            <a:r>
              <a:rPr lang="en-GB" dirty="0" smtClean="0"/>
              <a:t>https</a:t>
            </a:r>
            <a:r>
              <a:rPr lang="en-GB" dirty="0"/>
              <a:t>://</a:t>
            </a:r>
            <a:r>
              <a:rPr lang="en-GB" dirty="0" smtClean="0"/>
              <a:t>www.owasp.org/index.php/OWASP_Internet_of_Things_Top_Ten_Project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8" y="5524353"/>
            <a:ext cx="838317" cy="314369"/>
          </a:xfrm>
          <a:prstGeom prst="rect">
            <a:avLst/>
          </a:prstGeom>
        </p:spPr>
      </p:pic>
    </p:spTree>
    <p:extLst>
      <p:ext uri="{BB962C8B-B14F-4D97-AF65-F5344CB8AC3E}">
        <p14:creationId xmlns:p14="http://schemas.microsoft.com/office/powerpoint/2010/main" val="3805803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470" y="313419"/>
            <a:ext cx="8280902" cy="574516"/>
          </a:xfrm>
        </p:spPr>
        <p:txBody>
          <a:bodyPr/>
          <a:lstStyle/>
          <a:p>
            <a:r>
              <a:rPr lang="en-GB" sz="3200" b="0" dirty="0" smtClean="0"/>
              <a:t>OWASP recommendations: transport encryption</a:t>
            </a:r>
            <a:r>
              <a:rPr lang="en-GB" dirty="0" smtClean="0"/>
              <a:t/>
            </a:r>
            <a:br>
              <a:rPr lang="en-GB" dirty="0" smtClean="0"/>
            </a:br>
            <a:endParaRPr lang="en-GB" sz="2400" b="0" dirty="0"/>
          </a:p>
        </p:txBody>
      </p:sp>
      <p:sp>
        <p:nvSpPr>
          <p:cNvPr id="5" name="TextBox 4"/>
          <p:cNvSpPr txBox="1"/>
          <p:nvPr/>
        </p:nvSpPr>
        <p:spPr>
          <a:xfrm>
            <a:off x="331470" y="1813861"/>
            <a:ext cx="8599878" cy="2616101"/>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Encrypt data when transiting networks</a:t>
            </a:r>
          </a:p>
          <a:p>
            <a:pPr marL="457200" indent="-457200">
              <a:buFont typeface="Arial" panose="020B0604020202020204" pitchFamily="34" charset="0"/>
              <a:buChar char="•"/>
            </a:pPr>
            <a:r>
              <a:rPr lang="en-GB" sz="2800" dirty="0" smtClean="0"/>
              <a:t>Use SSL/TLS, or other industry standards if these are not available</a:t>
            </a:r>
          </a:p>
          <a:p>
            <a:pPr marL="457200" indent="-457200">
              <a:buFont typeface="Arial" panose="020B0604020202020204" pitchFamily="34" charset="0"/>
              <a:buChar char="•"/>
            </a:pPr>
            <a:r>
              <a:rPr lang="en-GB" sz="2800" dirty="0" smtClean="0"/>
              <a:t>Don’t use proprietary encryption</a:t>
            </a:r>
          </a:p>
          <a:p>
            <a:pPr marL="457200" indent="-457200">
              <a:buFontTx/>
              <a:buChar char="-"/>
            </a:pPr>
            <a:endParaRPr lang="en-GB" sz="2800" dirty="0"/>
          </a:p>
          <a:p>
            <a:endParaRPr lang="en-GB" sz="2400" dirty="0"/>
          </a:p>
        </p:txBody>
      </p:sp>
      <p:sp>
        <p:nvSpPr>
          <p:cNvPr id="6" name="TextBox 5"/>
          <p:cNvSpPr txBox="1"/>
          <p:nvPr/>
        </p:nvSpPr>
        <p:spPr>
          <a:xfrm>
            <a:off x="495758" y="5515557"/>
            <a:ext cx="8271303" cy="646331"/>
          </a:xfrm>
          <a:prstGeom prst="rect">
            <a:avLst/>
          </a:prstGeom>
          <a:noFill/>
        </p:spPr>
        <p:txBody>
          <a:bodyPr wrap="none" rtlCol="0">
            <a:spAutoFit/>
          </a:bodyPr>
          <a:lstStyle/>
          <a:p>
            <a:r>
              <a:rPr lang="en-GB" dirty="0" smtClean="0"/>
              <a:t>             Open Web </a:t>
            </a:r>
            <a:r>
              <a:rPr lang="en-GB" dirty="0" err="1" smtClean="0"/>
              <a:t>Appllication</a:t>
            </a:r>
            <a:r>
              <a:rPr lang="en-GB" dirty="0" smtClean="0"/>
              <a:t> Security Project (slightly edited)</a:t>
            </a:r>
            <a:endParaRPr lang="en-GB" dirty="0"/>
          </a:p>
          <a:p>
            <a:r>
              <a:rPr lang="en-GB" dirty="0" smtClean="0"/>
              <a:t>https</a:t>
            </a:r>
            <a:r>
              <a:rPr lang="en-GB" dirty="0"/>
              <a:t>://</a:t>
            </a:r>
            <a:r>
              <a:rPr lang="en-GB" dirty="0" smtClean="0"/>
              <a:t>www.owasp.org/index.php/OWASP_Internet_of_Things_Top_Ten_Project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8" y="5524353"/>
            <a:ext cx="838317" cy="314369"/>
          </a:xfrm>
          <a:prstGeom prst="rect">
            <a:avLst/>
          </a:prstGeom>
        </p:spPr>
      </p:pic>
    </p:spTree>
    <p:extLst>
      <p:ext uri="{BB962C8B-B14F-4D97-AF65-F5344CB8AC3E}">
        <p14:creationId xmlns:p14="http://schemas.microsoft.com/office/powerpoint/2010/main" val="2053790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OWASP recommendations: Web user interface</a:t>
            </a:r>
            <a:r>
              <a:rPr lang="en-GB" dirty="0" smtClean="0"/>
              <a:t/>
            </a:r>
            <a:br>
              <a:rPr lang="en-GB" dirty="0" smtClean="0"/>
            </a:br>
            <a:endParaRPr lang="en-GB" sz="2400" b="0" dirty="0"/>
          </a:p>
        </p:txBody>
      </p:sp>
      <p:sp>
        <p:nvSpPr>
          <p:cNvPr id="5" name="TextBox 4"/>
          <p:cNvSpPr txBox="1"/>
          <p:nvPr/>
        </p:nvSpPr>
        <p:spPr>
          <a:xfrm>
            <a:off x="331470" y="1813861"/>
            <a:ext cx="8599878" cy="390876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Change default passwords during initial setup – ideally also default usernames</a:t>
            </a:r>
          </a:p>
          <a:p>
            <a:pPr marL="457200" indent="-457200">
              <a:buFont typeface="Arial" panose="020B0604020202020204" pitchFamily="34" charset="0"/>
              <a:buChar char="•"/>
            </a:pPr>
            <a:r>
              <a:rPr lang="en-GB" sz="2800" dirty="0" smtClean="0"/>
              <a:t>Robust password recovery mechanisms</a:t>
            </a:r>
          </a:p>
          <a:p>
            <a:pPr marL="457200" indent="-457200">
              <a:buFont typeface="Arial" panose="020B0604020202020204" pitchFamily="34" charset="0"/>
              <a:buChar char="•"/>
            </a:pPr>
            <a:r>
              <a:rPr lang="en-GB" sz="2800" dirty="0" smtClean="0"/>
              <a:t>Ensure not susceptible to XSS, SQLI, CSRF</a:t>
            </a:r>
          </a:p>
          <a:p>
            <a:pPr marL="457200" indent="-457200">
              <a:buFont typeface="Arial" panose="020B0604020202020204" pitchFamily="34" charset="0"/>
              <a:buChar char="•"/>
            </a:pPr>
            <a:r>
              <a:rPr lang="en-GB" sz="2800" dirty="0" smtClean="0"/>
              <a:t>Don’t expose credentials in network traffic</a:t>
            </a:r>
          </a:p>
          <a:p>
            <a:pPr marL="457200" indent="-457200">
              <a:buFont typeface="Arial" panose="020B0604020202020204" pitchFamily="34" charset="0"/>
              <a:buChar char="•"/>
            </a:pPr>
            <a:r>
              <a:rPr lang="en-GB" sz="2800" dirty="0" smtClean="0"/>
              <a:t>Require strong passwords</a:t>
            </a:r>
          </a:p>
          <a:p>
            <a:pPr marL="457200" indent="-457200">
              <a:buFont typeface="Arial" panose="020B0604020202020204" pitchFamily="34" charset="0"/>
              <a:buChar char="•"/>
            </a:pPr>
            <a:r>
              <a:rPr lang="en-GB" sz="2800" dirty="0" smtClean="0"/>
              <a:t>Lockout account after 3-5 failed logins</a:t>
            </a:r>
          </a:p>
          <a:p>
            <a:pPr marL="457200" indent="-457200">
              <a:buFont typeface="Arial" panose="020B0604020202020204" pitchFamily="34" charset="0"/>
              <a:buChar char="•"/>
            </a:pPr>
            <a:endParaRPr lang="en-GB" sz="2800" dirty="0"/>
          </a:p>
          <a:p>
            <a:endParaRPr lang="en-GB" sz="2400" dirty="0"/>
          </a:p>
        </p:txBody>
      </p:sp>
      <p:sp>
        <p:nvSpPr>
          <p:cNvPr id="6" name="TextBox 5"/>
          <p:cNvSpPr txBox="1"/>
          <p:nvPr/>
        </p:nvSpPr>
        <p:spPr>
          <a:xfrm>
            <a:off x="495758" y="5515557"/>
            <a:ext cx="8271303" cy="646331"/>
          </a:xfrm>
          <a:prstGeom prst="rect">
            <a:avLst/>
          </a:prstGeom>
          <a:noFill/>
        </p:spPr>
        <p:txBody>
          <a:bodyPr wrap="none" rtlCol="0">
            <a:spAutoFit/>
          </a:bodyPr>
          <a:lstStyle/>
          <a:p>
            <a:r>
              <a:rPr lang="en-GB" dirty="0" smtClean="0"/>
              <a:t>             Open Web </a:t>
            </a:r>
            <a:r>
              <a:rPr lang="en-GB" dirty="0" err="1" smtClean="0"/>
              <a:t>Appllication</a:t>
            </a:r>
            <a:r>
              <a:rPr lang="en-GB" dirty="0" smtClean="0"/>
              <a:t> Security Project (slightly edited)</a:t>
            </a:r>
            <a:endParaRPr lang="en-GB" dirty="0"/>
          </a:p>
          <a:p>
            <a:r>
              <a:rPr lang="en-GB" dirty="0" smtClean="0"/>
              <a:t>https</a:t>
            </a:r>
            <a:r>
              <a:rPr lang="en-GB" dirty="0"/>
              <a:t>://</a:t>
            </a:r>
            <a:r>
              <a:rPr lang="en-GB" dirty="0" smtClean="0"/>
              <a:t>www.owasp.org/index.php/OWASP_Internet_of_Things_Top_Ten_Project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8" y="5524353"/>
            <a:ext cx="838317" cy="314369"/>
          </a:xfrm>
          <a:prstGeom prst="rect">
            <a:avLst/>
          </a:prstGeom>
        </p:spPr>
      </p:pic>
    </p:spTree>
    <p:extLst>
      <p:ext uri="{BB962C8B-B14F-4D97-AF65-F5344CB8AC3E}">
        <p14:creationId xmlns:p14="http://schemas.microsoft.com/office/powerpoint/2010/main" val="291812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OWASP recommendations: software/firmware updates</a:t>
            </a:r>
            <a:r>
              <a:rPr lang="en-GB" dirty="0" smtClean="0"/>
              <a:t/>
            </a:r>
            <a:br>
              <a:rPr lang="en-GB" dirty="0" smtClean="0"/>
            </a:br>
            <a:endParaRPr lang="en-GB" sz="2400" b="0" dirty="0"/>
          </a:p>
        </p:txBody>
      </p:sp>
      <p:sp>
        <p:nvSpPr>
          <p:cNvPr id="5" name="TextBox 4"/>
          <p:cNvSpPr txBox="1"/>
          <p:nvPr/>
        </p:nvSpPr>
        <p:spPr>
          <a:xfrm>
            <a:off x="331470" y="1813861"/>
            <a:ext cx="8599878" cy="347787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Ensure updates are possible!</a:t>
            </a:r>
          </a:p>
          <a:p>
            <a:pPr marL="457200" indent="-457200">
              <a:buFont typeface="Arial" panose="020B0604020202020204" pitchFamily="34" charset="0"/>
              <a:buChar char="•"/>
            </a:pPr>
            <a:r>
              <a:rPr lang="en-GB" sz="2800" dirty="0" smtClean="0"/>
              <a:t>Encrypt the update file</a:t>
            </a:r>
          </a:p>
          <a:p>
            <a:pPr marL="457200" indent="-457200">
              <a:buFont typeface="Arial" panose="020B0604020202020204" pitchFamily="34" charset="0"/>
              <a:buChar char="•"/>
            </a:pPr>
            <a:r>
              <a:rPr lang="en-GB" sz="2800" dirty="0" smtClean="0"/>
              <a:t>Transfer update over encrypted connection</a:t>
            </a:r>
          </a:p>
          <a:p>
            <a:pPr marL="457200" indent="-457200">
              <a:buFont typeface="Arial" panose="020B0604020202020204" pitchFamily="34" charset="0"/>
              <a:buChar char="•"/>
            </a:pPr>
            <a:r>
              <a:rPr lang="en-GB" sz="2800" dirty="0" smtClean="0"/>
              <a:t>Ensure update file doesn’t expose sensitive info</a:t>
            </a:r>
          </a:p>
          <a:p>
            <a:pPr marL="457200" indent="-457200">
              <a:buFont typeface="Arial" panose="020B0604020202020204" pitchFamily="34" charset="0"/>
              <a:buChar char="•"/>
            </a:pPr>
            <a:r>
              <a:rPr lang="en-GB" sz="2800" dirty="0" smtClean="0"/>
              <a:t>Verify update before uploading and applying</a:t>
            </a:r>
          </a:p>
          <a:p>
            <a:pPr marL="457200" indent="-457200">
              <a:buFont typeface="Arial" panose="020B0604020202020204" pitchFamily="34" charset="0"/>
              <a:buChar char="•"/>
            </a:pPr>
            <a:r>
              <a:rPr lang="en-GB" sz="2800" dirty="0" smtClean="0"/>
              <a:t>Secure the update server</a:t>
            </a:r>
          </a:p>
          <a:p>
            <a:pPr marL="457200" indent="-457200">
              <a:buFont typeface="Arial" panose="020B0604020202020204" pitchFamily="34" charset="0"/>
              <a:buChar char="•"/>
            </a:pPr>
            <a:endParaRPr lang="en-GB" sz="2800" dirty="0"/>
          </a:p>
          <a:p>
            <a:endParaRPr lang="en-GB" sz="2400" dirty="0"/>
          </a:p>
        </p:txBody>
      </p:sp>
      <p:sp>
        <p:nvSpPr>
          <p:cNvPr id="4" name="TextBox 3"/>
          <p:cNvSpPr txBox="1"/>
          <p:nvPr/>
        </p:nvSpPr>
        <p:spPr>
          <a:xfrm>
            <a:off x="495758" y="5515557"/>
            <a:ext cx="8271303" cy="646331"/>
          </a:xfrm>
          <a:prstGeom prst="rect">
            <a:avLst/>
          </a:prstGeom>
          <a:noFill/>
        </p:spPr>
        <p:txBody>
          <a:bodyPr wrap="none" rtlCol="0">
            <a:spAutoFit/>
          </a:bodyPr>
          <a:lstStyle/>
          <a:p>
            <a:r>
              <a:rPr lang="en-GB" dirty="0" smtClean="0"/>
              <a:t>             Open Web </a:t>
            </a:r>
            <a:r>
              <a:rPr lang="en-GB" dirty="0" err="1" smtClean="0"/>
              <a:t>Appllication</a:t>
            </a:r>
            <a:r>
              <a:rPr lang="en-GB" dirty="0" smtClean="0"/>
              <a:t> Security Project (slightly edited)</a:t>
            </a:r>
            <a:endParaRPr lang="en-GB" dirty="0"/>
          </a:p>
          <a:p>
            <a:r>
              <a:rPr lang="en-GB" dirty="0" smtClean="0"/>
              <a:t>https</a:t>
            </a:r>
            <a:r>
              <a:rPr lang="en-GB" dirty="0"/>
              <a:t>://</a:t>
            </a:r>
            <a:r>
              <a:rPr lang="en-GB" dirty="0" smtClean="0"/>
              <a:t>www.owasp.org/index.php/OWASP_Internet_of_Things_Top_Ten_Project</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8" y="5524353"/>
            <a:ext cx="838317" cy="314369"/>
          </a:xfrm>
          <a:prstGeom prst="rect">
            <a:avLst/>
          </a:prstGeom>
        </p:spPr>
      </p:pic>
    </p:spTree>
    <p:extLst>
      <p:ext uri="{BB962C8B-B14F-4D97-AF65-F5344CB8AC3E}">
        <p14:creationId xmlns:p14="http://schemas.microsoft.com/office/powerpoint/2010/main" val="2254045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endParaRPr lang="en-GB" sz="2400" b="0" dirty="0"/>
          </a:p>
        </p:txBody>
      </p:sp>
      <p:sp>
        <p:nvSpPr>
          <p:cNvPr id="4" name="Title 1"/>
          <p:cNvSpPr txBox="1">
            <a:spLocks/>
          </p:cNvSpPr>
          <p:nvPr/>
        </p:nvSpPr>
        <p:spPr bwMode="black">
          <a:xfrm>
            <a:off x="483870" y="2190307"/>
            <a:ext cx="8117206" cy="3062176"/>
          </a:xfrm>
          <a:prstGeom prst="rect">
            <a:avLst/>
          </a:prstGeom>
        </p:spPr>
        <p:txBody>
          <a:bodyPr wrap="square">
            <a:noAutofit/>
          </a:bodyPr>
          <a:lstStyle>
            <a:lvl1pPr algn="l" defTabSz="457200" rtl="0" eaLnBrk="1" latinLnBrk="0" hangingPunct="1">
              <a:spcBef>
                <a:spcPct val="0"/>
              </a:spcBef>
              <a:buNone/>
              <a:defRPr lang="en-GB" sz="4000" b="1" i="0" kern="1200">
                <a:solidFill>
                  <a:srgbClr val="000000"/>
                </a:solidFill>
                <a:latin typeface="HP Simplified" pitchFamily="34" charset="0"/>
                <a:ea typeface="+mj-ea"/>
                <a:cs typeface="HP Simplified" pitchFamily="34" charset="0"/>
              </a:defRPr>
            </a:lvl1pPr>
          </a:lstStyle>
          <a:p>
            <a:pPr algn="ctr"/>
            <a:r>
              <a:rPr lang="en-GB" dirty="0" smtClean="0"/>
              <a:t/>
            </a:r>
            <a:br>
              <a:rPr lang="en-GB" dirty="0" smtClean="0"/>
            </a:br>
            <a:endParaRPr lang="en-GB" sz="1800" b="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87935"/>
            <a:ext cx="6729816" cy="5561926"/>
          </a:xfrm>
          <a:prstGeom prst="rect">
            <a:avLst/>
          </a:prstGeom>
        </p:spPr>
      </p:pic>
    </p:spTree>
    <p:extLst>
      <p:ext uri="{BB962C8B-B14F-4D97-AF65-F5344CB8AC3E}">
        <p14:creationId xmlns:p14="http://schemas.microsoft.com/office/powerpoint/2010/main" val="2630822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a:t>
            </a:r>
            <a:endParaRPr lang="en-GB" dirty="0"/>
          </a:p>
        </p:txBody>
      </p:sp>
      <p:sp>
        <p:nvSpPr>
          <p:cNvPr id="7" name="Text Placeholder 6"/>
          <p:cNvSpPr>
            <a:spLocks noGrp="1"/>
          </p:cNvSpPr>
          <p:nvPr>
            <p:ph type="body" sz="quarter" idx="14"/>
          </p:nvPr>
        </p:nvSpPr>
        <p:spPr/>
        <p:txBody>
          <a:bodyPr/>
          <a:lstStyle/>
          <a:p>
            <a:r>
              <a:rPr lang="en-GB" dirty="0" smtClean="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981" y="869895"/>
            <a:ext cx="4488548" cy="4616792"/>
          </a:xfrm>
          <a:prstGeom prst="rect">
            <a:avLst/>
          </a:prstGeom>
        </p:spPr>
      </p:pic>
      <p:sp>
        <p:nvSpPr>
          <p:cNvPr id="6" name="Subtitle 5"/>
          <p:cNvSpPr>
            <a:spLocks noGrp="1"/>
          </p:cNvSpPr>
          <p:nvPr>
            <p:ph type="subTitle" idx="1"/>
          </p:nvPr>
        </p:nvSpPr>
        <p:spPr/>
        <p:txBody>
          <a:bodyPr/>
          <a:lstStyle/>
          <a:p>
            <a:r>
              <a:rPr lang="en-GB" dirty="0" smtClean="0"/>
              <a:t> </a:t>
            </a:r>
            <a:endParaRPr lang="en-GB" dirty="0"/>
          </a:p>
        </p:txBody>
      </p:sp>
      <p:sp>
        <p:nvSpPr>
          <p:cNvPr id="8" name="TextBox 7"/>
          <p:cNvSpPr txBox="1"/>
          <p:nvPr/>
        </p:nvSpPr>
        <p:spPr>
          <a:xfrm>
            <a:off x="495758" y="5732586"/>
            <a:ext cx="6299545" cy="646331"/>
          </a:xfrm>
          <a:prstGeom prst="rect">
            <a:avLst/>
          </a:prstGeom>
          <a:noFill/>
        </p:spPr>
        <p:txBody>
          <a:bodyPr wrap="none" rtlCol="0">
            <a:spAutoFit/>
          </a:bodyPr>
          <a:lstStyle/>
          <a:p>
            <a:r>
              <a:rPr lang="en-GB" dirty="0" smtClean="0"/>
              <a:t>Photo               Jim / </a:t>
            </a:r>
            <a:r>
              <a:rPr lang="en-GB" dirty="0" err="1" smtClean="0"/>
              <a:t>albysbrain</a:t>
            </a:r>
            <a:r>
              <a:rPr lang="en-GB" dirty="0" smtClean="0"/>
              <a:t> on Flickr,</a:t>
            </a:r>
          </a:p>
          <a:p>
            <a:r>
              <a:rPr lang="en-GB" dirty="0"/>
              <a:t>https://</a:t>
            </a:r>
            <a:r>
              <a:rPr lang="en-GB" dirty="0" smtClean="0"/>
              <a:t>www.flickr.com/photos/albysbrain/5951283280/</a:t>
            </a:r>
            <a:r>
              <a:rPr lang="en-GB" dirty="0" smtClean="0">
                <a:solidFill>
                  <a:schemeClr val="bg1"/>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64" y="5741382"/>
            <a:ext cx="838317" cy="314369"/>
          </a:xfrm>
          <a:prstGeom prst="rect">
            <a:avLst/>
          </a:prstGeom>
        </p:spPr>
      </p:pic>
    </p:spTree>
    <p:extLst>
      <p:ext uri="{BB962C8B-B14F-4D97-AF65-F5344CB8AC3E}">
        <p14:creationId xmlns:p14="http://schemas.microsoft.com/office/powerpoint/2010/main" val="1092049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70" y="5927938"/>
            <a:ext cx="8812530" cy="646331"/>
          </a:xfrm>
          <a:prstGeom prst="rect">
            <a:avLst/>
          </a:prstGeom>
          <a:noFill/>
        </p:spPr>
        <p:txBody>
          <a:bodyPr wrap="square" rtlCol="0">
            <a:spAutoFit/>
          </a:bodyPr>
          <a:lstStyle/>
          <a:p>
            <a:r>
              <a:rPr lang="en-GB" dirty="0" smtClean="0">
                <a:solidFill>
                  <a:schemeClr val="bg1"/>
                </a:solidFill>
              </a:rPr>
              <a:t>Photo of TV--B-Gone		</a:t>
            </a:r>
            <a:r>
              <a:rPr lang="en-GB" dirty="0">
                <a:solidFill>
                  <a:schemeClr val="bg1"/>
                </a:solidFill>
              </a:rPr>
              <a:t> </a:t>
            </a:r>
            <a:r>
              <a:rPr lang="en-GB" dirty="0" smtClean="0">
                <a:solidFill>
                  <a:schemeClr val="bg1"/>
                </a:solidFill>
              </a:rPr>
              <a:t>   Stefan Bellini on Wikipedia</a:t>
            </a:r>
          </a:p>
          <a:p>
            <a:r>
              <a:rPr lang="en-GB" dirty="0">
                <a:solidFill>
                  <a:schemeClr val="bg1"/>
                </a:solidFill>
              </a:rPr>
              <a:t>https://en.wikipedia.org/wiki/TV-B-Gone#/media/File:TV-B-Gone_complete.jpg</a:t>
            </a:r>
          </a:p>
        </p:txBody>
      </p:sp>
      <p:pic>
        <p:nvPicPr>
          <p:cNvPr id="7" name="Picture 3" descr="C:\Users\mjfm\Pictures\CC-BY.png"/>
          <p:cNvPicPr>
            <a:picLocks noChangeAspect="1" noChangeArrowheads="1"/>
          </p:cNvPicPr>
          <p:nvPr/>
        </p:nvPicPr>
        <p:blipFill>
          <a:blip r:embed="rId2"/>
          <a:srcRect/>
          <a:stretch>
            <a:fillRect/>
          </a:stretch>
        </p:blipFill>
        <p:spPr bwMode="auto">
          <a:xfrm>
            <a:off x="2456894" y="5927938"/>
            <a:ext cx="872470" cy="298691"/>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855" y="1502229"/>
            <a:ext cx="4752939" cy="3577326"/>
          </a:xfrm>
          <a:prstGeom prst="rect">
            <a:avLst/>
          </a:prstGeom>
        </p:spPr>
      </p:pic>
    </p:spTree>
    <p:extLst>
      <p:ext uri="{BB962C8B-B14F-4D97-AF65-F5344CB8AC3E}">
        <p14:creationId xmlns:p14="http://schemas.microsoft.com/office/powerpoint/2010/main" val="222792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solidFill>
                  <a:schemeClr val="bg1"/>
                </a:solidFill>
              </a:rPr>
              <a:t>Internet of Things Research Study</a:t>
            </a:r>
            <a:r>
              <a:rPr lang="en-GB" dirty="0" smtClean="0"/>
              <a:t/>
            </a:r>
            <a:br>
              <a:rPr lang="en-GB" dirty="0" smtClean="0"/>
            </a:br>
            <a:r>
              <a:rPr lang="en-GB" dirty="0" smtClean="0"/>
              <a:t/>
            </a:r>
            <a:br>
              <a:rPr lang="en-GB" dirty="0" smtClean="0"/>
            </a:br>
            <a:r>
              <a:rPr lang="en-GB" sz="2400" b="0" dirty="0" smtClean="0">
                <a:solidFill>
                  <a:schemeClr val="bg1"/>
                </a:solidFill>
              </a:rPr>
              <a:t>by </a:t>
            </a:r>
            <a:r>
              <a:rPr lang="en-US" sz="2400" b="0" dirty="0" smtClean="0">
                <a:solidFill>
                  <a:schemeClr val="bg1"/>
                </a:solidFill>
              </a:rPr>
              <a:t>Craig </a:t>
            </a:r>
            <a:r>
              <a:rPr lang="en-US" sz="2400" b="0" dirty="0">
                <a:solidFill>
                  <a:schemeClr val="bg1"/>
                </a:solidFill>
              </a:rPr>
              <a:t>Smith and Daniel </a:t>
            </a:r>
            <a:r>
              <a:rPr lang="en-US" sz="2400" b="0" dirty="0" err="1">
                <a:solidFill>
                  <a:schemeClr val="bg1"/>
                </a:solidFill>
              </a:rPr>
              <a:t>Miessler</a:t>
            </a:r>
            <a:r>
              <a:rPr lang="en-US" sz="2400" b="0" dirty="0">
                <a:solidFill>
                  <a:schemeClr val="bg1"/>
                </a:solidFill>
              </a:rPr>
              <a:t> </a:t>
            </a:r>
            <a:r>
              <a:rPr lang="en-GB" sz="2400" b="0" dirty="0" smtClean="0">
                <a:solidFill>
                  <a:schemeClr val="bg1"/>
                </a:solidFill>
              </a:rPr>
              <a:t/>
            </a:r>
            <a:br>
              <a:rPr lang="en-GB" sz="2400" b="0" dirty="0" smtClean="0">
                <a:solidFill>
                  <a:schemeClr val="bg1"/>
                </a:solidFill>
              </a:rPr>
            </a:br>
            <a:r>
              <a:rPr lang="en-GB" sz="2400" b="0" dirty="0" smtClean="0">
                <a:solidFill>
                  <a:schemeClr val="bg1"/>
                </a:solidFill>
              </a:rPr>
              <a:t>HP Security Research (Fortify, not HP Labs)</a:t>
            </a:r>
            <a:br>
              <a:rPr lang="en-GB" sz="2400" b="0" dirty="0" smtClean="0">
                <a:solidFill>
                  <a:schemeClr val="bg1"/>
                </a:solidFill>
              </a:rPr>
            </a:br>
            <a:r>
              <a:rPr lang="en-GB" sz="2400" b="0" dirty="0">
                <a:solidFill>
                  <a:schemeClr val="bg1"/>
                </a:solidFill>
              </a:rPr>
              <a:t/>
            </a:r>
            <a:br>
              <a:rPr lang="en-GB" sz="2400" b="0" dirty="0">
                <a:solidFill>
                  <a:schemeClr val="bg1"/>
                </a:solidFill>
              </a:rPr>
            </a:br>
            <a:r>
              <a:rPr lang="en-GB" sz="2400" b="0" dirty="0" smtClean="0">
                <a:solidFill>
                  <a:schemeClr val="bg1"/>
                </a:solidFill>
              </a:rPr>
              <a:t>10 most popular </a:t>
            </a:r>
            <a:r>
              <a:rPr lang="en-GB" sz="2400" b="0" dirty="0" err="1" smtClean="0">
                <a:solidFill>
                  <a:schemeClr val="bg1"/>
                </a:solidFill>
              </a:rPr>
              <a:t>IoT</a:t>
            </a:r>
            <a:r>
              <a:rPr lang="en-GB" sz="2400" b="0" dirty="0" smtClean="0">
                <a:solidFill>
                  <a:schemeClr val="bg1"/>
                </a:solidFill>
              </a:rPr>
              <a:t> devices in different categories:</a:t>
            </a:r>
            <a:br>
              <a:rPr lang="en-GB" sz="2400" b="0" dirty="0" smtClean="0">
                <a:solidFill>
                  <a:schemeClr val="bg1"/>
                </a:solidFill>
              </a:rPr>
            </a:br>
            <a:r>
              <a:rPr lang="en-GB" sz="2400" b="0" dirty="0" smtClean="0">
                <a:solidFill>
                  <a:schemeClr val="bg1"/>
                </a:solidFill>
              </a:rPr>
              <a:t>	</a:t>
            </a:r>
            <a:r>
              <a:rPr lang="en-US" sz="2400" b="0" dirty="0" smtClean="0">
                <a:solidFill>
                  <a:schemeClr val="bg1"/>
                </a:solidFill>
              </a:rPr>
              <a:t>TV, webcam, </a:t>
            </a:r>
            <a:r>
              <a:rPr lang="en-US" sz="2400" b="0" dirty="0">
                <a:solidFill>
                  <a:schemeClr val="bg1"/>
                </a:solidFill>
              </a:rPr>
              <a:t>home </a:t>
            </a:r>
            <a:r>
              <a:rPr lang="en-US" sz="2400" b="0" dirty="0" smtClean="0">
                <a:solidFill>
                  <a:schemeClr val="bg1"/>
                </a:solidFill>
              </a:rPr>
              <a:t>thermostat, </a:t>
            </a:r>
            <a:r>
              <a:rPr lang="en-US" sz="2400" b="0" dirty="0">
                <a:solidFill>
                  <a:schemeClr val="bg1"/>
                </a:solidFill>
              </a:rPr>
              <a:t>remote </a:t>
            </a:r>
            <a:r>
              <a:rPr lang="en-US" sz="2400" b="0" dirty="0" smtClean="0">
                <a:solidFill>
                  <a:schemeClr val="bg1"/>
                </a:solidFill>
              </a:rPr>
              <a:t>power outlet,</a:t>
            </a:r>
            <a:r>
              <a:rPr lang="en-US" sz="2400" b="0" dirty="0">
                <a:solidFill>
                  <a:schemeClr val="bg1"/>
                </a:solidFill>
              </a:rPr>
              <a:t/>
            </a:r>
            <a:br>
              <a:rPr lang="en-US" sz="2400" b="0" dirty="0">
                <a:solidFill>
                  <a:schemeClr val="bg1"/>
                </a:solidFill>
              </a:rPr>
            </a:br>
            <a:r>
              <a:rPr lang="en-US" sz="2400" b="0" dirty="0" smtClean="0">
                <a:solidFill>
                  <a:schemeClr val="bg1"/>
                </a:solidFill>
              </a:rPr>
              <a:t>	sprinkler controller, hub </a:t>
            </a:r>
            <a:r>
              <a:rPr lang="en-US" sz="2400" b="0" dirty="0">
                <a:solidFill>
                  <a:schemeClr val="bg1"/>
                </a:solidFill>
              </a:rPr>
              <a:t>for controlling multiple devices, </a:t>
            </a:r>
            <a:r>
              <a:rPr lang="en-US" sz="2400" b="0" dirty="0" smtClean="0">
                <a:solidFill>
                  <a:schemeClr val="bg1"/>
                </a:solidFill>
              </a:rPr>
              <a:t/>
            </a:r>
            <a:br>
              <a:rPr lang="en-US" sz="2400" b="0" dirty="0" smtClean="0">
                <a:solidFill>
                  <a:schemeClr val="bg1"/>
                </a:solidFill>
              </a:rPr>
            </a:br>
            <a:r>
              <a:rPr lang="en-US" sz="2400" b="0" dirty="0">
                <a:solidFill>
                  <a:schemeClr val="bg1"/>
                </a:solidFill>
              </a:rPr>
              <a:t>	</a:t>
            </a:r>
            <a:r>
              <a:rPr lang="en-US" sz="2400" b="0" dirty="0" smtClean="0">
                <a:solidFill>
                  <a:schemeClr val="bg1"/>
                </a:solidFill>
              </a:rPr>
              <a:t>door lock, </a:t>
            </a:r>
            <a:r>
              <a:rPr lang="en-US" sz="2400" b="0" dirty="0">
                <a:solidFill>
                  <a:schemeClr val="bg1"/>
                </a:solidFill>
              </a:rPr>
              <a:t>home </a:t>
            </a:r>
            <a:r>
              <a:rPr lang="en-US" sz="2400" b="0" dirty="0" smtClean="0">
                <a:solidFill>
                  <a:schemeClr val="bg1"/>
                </a:solidFill>
              </a:rPr>
              <a:t>alarm,  scales, garage door opener</a:t>
            </a:r>
            <a:r>
              <a:rPr lang="en-US" sz="2400" b="0" dirty="0">
                <a:solidFill>
                  <a:schemeClr val="bg1"/>
                </a:solidFill>
              </a:rPr>
              <a:t/>
            </a:r>
            <a:br>
              <a:rPr lang="en-US" sz="2400" b="0" dirty="0">
                <a:solidFill>
                  <a:schemeClr val="bg1"/>
                </a:solidFill>
              </a:rPr>
            </a:br>
            <a:r>
              <a:rPr lang="en-US" sz="2400" b="0" dirty="0" smtClean="0">
                <a:solidFill>
                  <a:schemeClr val="bg1"/>
                </a:solidFill>
              </a:rPr>
              <a:t/>
            </a:r>
            <a:br>
              <a:rPr lang="en-US" sz="2400" b="0" dirty="0" smtClean="0">
                <a:solidFill>
                  <a:schemeClr val="bg1"/>
                </a:solidFill>
              </a:rPr>
            </a:br>
            <a:r>
              <a:rPr lang="en-US" sz="2400" b="0" dirty="0">
                <a:solidFill>
                  <a:schemeClr val="bg1"/>
                </a:solidFill>
              </a:rPr>
              <a:t/>
            </a:r>
            <a:br>
              <a:rPr lang="en-US" sz="2400" b="0" dirty="0">
                <a:solidFill>
                  <a:schemeClr val="bg1"/>
                </a:solidFill>
              </a:rPr>
            </a:br>
            <a:r>
              <a:rPr lang="en-GB" sz="2400" b="0" dirty="0" smtClean="0">
                <a:solidFill>
                  <a:schemeClr val="bg1"/>
                </a:solidFill>
              </a:rPr>
              <a:t>Report linked from </a:t>
            </a:r>
            <a:br>
              <a:rPr lang="en-GB" sz="2400" b="0" dirty="0" smtClean="0">
                <a:solidFill>
                  <a:schemeClr val="bg1"/>
                </a:solidFill>
              </a:rPr>
            </a:br>
            <a:r>
              <a:rPr lang="en-GB" sz="2400" dirty="0" smtClean="0">
                <a:solidFill>
                  <a:schemeClr val="bg1"/>
                </a:solidFill>
              </a:rPr>
              <a:t>http</a:t>
            </a:r>
            <a:r>
              <a:rPr lang="en-GB" sz="2400" dirty="0">
                <a:solidFill>
                  <a:schemeClr val="bg1"/>
                </a:solidFill>
              </a:rPr>
              <a:t>://go.saas.hp.com/fod/internet-of-things</a:t>
            </a:r>
            <a:r>
              <a:rPr lang="en-GB" sz="2400" dirty="0"/>
              <a:t/>
            </a:r>
            <a:br>
              <a:rPr lang="en-GB" sz="2400" dirty="0"/>
            </a:br>
            <a:endParaRPr lang="en-GB" sz="2400" b="0" dirty="0">
              <a:solidFill>
                <a:schemeClr val="bg1"/>
              </a:solidFill>
            </a:endParaRPr>
          </a:p>
        </p:txBody>
      </p:sp>
    </p:spTree>
    <p:extLst>
      <p:ext uri="{BB962C8B-B14F-4D97-AF65-F5344CB8AC3E}">
        <p14:creationId xmlns:p14="http://schemas.microsoft.com/office/powerpoint/2010/main" val="3582896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sp>
        <p:nvSpPr>
          <p:cNvPr id="6" name="TextBox 5"/>
          <p:cNvSpPr txBox="1"/>
          <p:nvPr/>
        </p:nvSpPr>
        <p:spPr>
          <a:xfrm>
            <a:off x="331469" y="5666089"/>
            <a:ext cx="8117207" cy="1015663"/>
          </a:xfrm>
          <a:prstGeom prst="rect">
            <a:avLst/>
          </a:prstGeom>
          <a:noFill/>
        </p:spPr>
        <p:txBody>
          <a:bodyPr wrap="square" rtlCol="0">
            <a:spAutoFit/>
          </a:bodyPr>
          <a:lstStyle/>
          <a:p>
            <a:r>
              <a:rPr lang="en-GB" sz="2000" dirty="0" smtClean="0">
                <a:solidFill>
                  <a:schemeClr val="bg1"/>
                </a:solidFill>
              </a:rPr>
              <a:t>By </a:t>
            </a:r>
            <a:r>
              <a:rPr lang="en-US" sz="2000" dirty="0">
                <a:solidFill>
                  <a:schemeClr val="bg1"/>
                </a:solidFill>
              </a:rPr>
              <a:t>Dan </a:t>
            </a:r>
            <a:r>
              <a:rPr lang="en-US" sz="2000" dirty="0" err="1">
                <a:solidFill>
                  <a:schemeClr val="bg1"/>
                </a:solidFill>
              </a:rPr>
              <a:t>Tentler</a:t>
            </a:r>
            <a:r>
              <a:rPr lang="en-US" sz="2000" dirty="0">
                <a:solidFill>
                  <a:schemeClr val="bg1"/>
                </a:solidFill>
              </a:rPr>
              <a:t> (@</a:t>
            </a:r>
            <a:r>
              <a:rPr lang="en-US" sz="2000" dirty="0" err="1">
                <a:solidFill>
                  <a:schemeClr val="bg1"/>
                </a:solidFill>
              </a:rPr>
              <a:t>Viss</a:t>
            </a:r>
            <a:r>
              <a:rPr lang="en-US" sz="2000" dirty="0">
                <a:solidFill>
                  <a:schemeClr val="bg1"/>
                </a:solidFill>
              </a:rPr>
              <a:t> on Flicker), posted on Twitter 27 June 2015, https://twitter.com/Viss/status/614867241922736129/photo/1 </a:t>
            </a:r>
          </a:p>
          <a:p>
            <a:r>
              <a:rPr lang="en-US" sz="2000" dirty="0">
                <a:solidFill>
                  <a:schemeClr val="bg1"/>
                </a:solidFill>
              </a:rPr>
              <a:t>Adapted from a </a:t>
            </a:r>
            <a:r>
              <a:rPr lang="en-US" sz="2000" dirty="0" smtClean="0">
                <a:solidFill>
                  <a:schemeClr val="bg1"/>
                </a:solidFill>
              </a:rPr>
              <a:t>comic </a:t>
            </a:r>
            <a:r>
              <a:rPr lang="en-US" sz="2000" dirty="0">
                <a:solidFill>
                  <a:schemeClr val="bg1"/>
                </a:solidFill>
              </a:rPr>
              <a:t>by C K Green,  http://</a:t>
            </a:r>
            <a:r>
              <a:rPr lang="en-US" sz="2000" dirty="0" smtClean="0">
                <a:solidFill>
                  <a:schemeClr val="bg1"/>
                </a:solidFill>
              </a:rPr>
              <a:t>gunshowcomic.com/513</a:t>
            </a:r>
            <a:endParaRPr lang="en-US" sz="20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374" y="600677"/>
            <a:ext cx="4887007" cy="4696480"/>
          </a:xfrm>
          <a:prstGeom prst="rect">
            <a:avLst/>
          </a:prstGeom>
        </p:spPr>
      </p:pic>
    </p:spTree>
    <p:extLst>
      <p:ext uri="{BB962C8B-B14F-4D97-AF65-F5344CB8AC3E}">
        <p14:creationId xmlns:p14="http://schemas.microsoft.com/office/powerpoint/2010/main" val="2359488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solidFill>
                  <a:schemeClr val="bg1"/>
                </a:solidFill>
              </a:rPr>
              <a:t>Vendor Response: baby monitors</a:t>
            </a:r>
            <a:endParaRPr lang="en-GB" sz="3200" b="0" dirty="0">
              <a:solidFill>
                <a:schemeClr val="bg1"/>
              </a:solidFill>
            </a:endParaRPr>
          </a:p>
        </p:txBody>
      </p:sp>
      <p:sp>
        <p:nvSpPr>
          <p:cNvPr id="6" name="TextBox 5"/>
          <p:cNvSpPr txBox="1"/>
          <p:nvPr/>
        </p:nvSpPr>
        <p:spPr>
          <a:xfrm>
            <a:off x="331470" y="5927938"/>
            <a:ext cx="8812530" cy="646331"/>
          </a:xfrm>
          <a:prstGeom prst="rect">
            <a:avLst/>
          </a:prstGeom>
          <a:noFill/>
        </p:spPr>
        <p:txBody>
          <a:bodyPr wrap="square" rtlCol="0">
            <a:spAutoFit/>
          </a:bodyPr>
          <a:lstStyle/>
          <a:p>
            <a:r>
              <a:rPr lang="en-GB" dirty="0" smtClean="0">
                <a:solidFill>
                  <a:schemeClr val="bg1"/>
                </a:solidFill>
              </a:rPr>
              <a:t>Photo                Wade Armstrong/</a:t>
            </a:r>
            <a:r>
              <a:rPr lang="en-GB" dirty="0" err="1" smtClean="0">
                <a:solidFill>
                  <a:schemeClr val="bg1"/>
                </a:solidFill>
              </a:rPr>
              <a:t>juniorbird</a:t>
            </a:r>
            <a:r>
              <a:rPr lang="en-GB" dirty="0" smtClean="0">
                <a:solidFill>
                  <a:schemeClr val="bg1"/>
                </a:solidFill>
              </a:rPr>
              <a:t> on Flickr</a:t>
            </a:r>
          </a:p>
          <a:p>
            <a:r>
              <a:rPr lang="en-GB" dirty="0">
                <a:solidFill>
                  <a:schemeClr val="bg1"/>
                </a:solidFill>
              </a:rPr>
              <a:t>https://www.flickr.com/photos/juniorbird/8524443211</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43" y="1142772"/>
            <a:ext cx="6226628" cy="4637314"/>
          </a:xfrm>
          <a:prstGeom prst="rect">
            <a:avLst/>
          </a:prstGeom>
        </p:spPr>
      </p:pic>
      <p:pic>
        <p:nvPicPr>
          <p:cNvPr id="5" name="Picture 4"/>
          <p:cNvPicPr>
            <a:picLocks noChangeAspect="1"/>
          </p:cNvPicPr>
          <p:nvPr/>
        </p:nvPicPr>
        <p:blipFill>
          <a:blip r:embed="rId3"/>
          <a:stretch>
            <a:fillRect/>
          </a:stretch>
        </p:blipFill>
        <p:spPr>
          <a:xfrm>
            <a:off x="1146882" y="5927938"/>
            <a:ext cx="841321" cy="317019"/>
          </a:xfrm>
          <a:prstGeom prst="rect">
            <a:avLst/>
          </a:prstGeom>
        </p:spPr>
      </p:pic>
    </p:spTree>
    <p:extLst>
      <p:ext uri="{BB962C8B-B14F-4D97-AF65-F5344CB8AC3E}">
        <p14:creationId xmlns:p14="http://schemas.microsoft.com/office/powerpoint/2010/main" val="489677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313419"/>
            <a:ext cx="8280902" cy="574516"/>
          </a:xfrm>
        </p:spPr>
        <p:txBody>
          <a:bodyPr/>
          <a:lstStyle/>
          <a:p>
            <a:r>
              <a:rPr lang="en-GB" sz="3200" b="0" dirty="0" smtClean="0"/>
              <a:t> </a:t>
            </a:r>
            <a:r>
              <a:rPr lang="en-GB" dirty="0" smtClean="0"/>
              <a:t/>
            </a:r>
            <a:br>
              <a:rPr lang="en-GB" dirty="0" smtClean="0"/>
            </a:br>
            <a:endParaRPr lang="en-GB" sz="2400" b="0" dirty="0"/>
          </a:p>
        </p:txBody>
      </p:sp>
      <p:sp>
        <p:nvSpPr>
          <p:cNvPr id="5" name="TextBox 4"/>
          <p:cNvSpPr txBox="1"/>
          <p:nvPr/>
        </p:nvSpPr>
        <p:spPr>
          <a:xfrm>
            <a:off x="331470" y="600677"/>
            <a:ext cx="8599878" cy="6432530"/>
          </a:xfrm>
          <a:prstGeom prst="rect">
            <a:avLst/>
          </a:prstGeom>
          <a:noFill/>
        </p:spPr>
        <p:txBody>
          <a:bodyPr wrap="square" rtlCol="0">
            <a:spAutoFit/>
          </a:bodyPr>
          <a:lstStyle/>
          <a:p>
            <a:r>
              <a:rPr lang="en-GB" sz="2800" dirty="0" smtClean="0">
                <a:solidFill>
                  <a:schemeClr val="bg1"/>
                </a:solidFill>
              </a:rPr>
              <a:t>10 vulnerabilities reported to 7 vendors</a:t>
            </a:r>
          </a:p>
          <a:p>
            <a:endParaRPr lang="en-GB" sz="2800" dirty="0" smtClean="0">
              <a:solidFill>
                <a:schemeClr val="bg1"/>
              </a:solidFill>
            </a:endParaRPr>
          </a:p>
          <a:p>
            <a:pPr marL="457200" indent="-457200">
              <a:buFont typeface="Arial" panose="020B0604020202020204" pitchFamily="34" charset="0"/>
              <a:buChar char="•"/>
            </a:pPr>
            <a:r>
              <a:rPr lang="en-GB" sz="2800" dirty="0" smtClean="0">
                <a:solidFill>
                  <a:schemeClr val="bg1"/>
                </a:solidFill>
              </a:rPr>
              <a:t>Philips N.V. “exemplary” response</a:t>
            </a:r>
          </a:p>
          <a:p>
            <a:pPr marL="457200" indent="-457200">
              <a:buFont typeface="Arial" panose="020B0604020202020204" pitchFamily="34" charset="0"/>
              <a:buChar char="•"/>
            </a:pPr>
            <a:r>
              <a:rPr lang="en-GB" sz="2800" dirty="0" smtClean="0">
                <a:solidFill>
                  <a:schemeClr val="bg1"/>
                </a:solidFill>
              </a:rPr>
              <a:t>No other vendor gave estimated timeline for fixes</a:t>
            </a:r>
            <a:endParaRPr lang="en-GB" sz="2800" dirty="0">
              <a:solidFill>
                <a:schemeClr val="bg1"/>
              </a:solidFill>
            </a:endParaRPr>
          </a:p>
          <a:p>
            <a:endParaRPr lang="en-GB" sz="2000" dirty="0" smtClean="0">
              <a:solidFill>
                <a:schemeClr val="bg1"/>
              </a:solidFill>
            </a:endParaRPr>
          </a:p>
          <a:p>
            <a:r>
              <a:rPr lang="en-GB" sz="2800" dirty="0" smtClean="0">
                <a:solidFill>
                  <a:schemeClr val="bg1"/>
                </a:solidFill>
              </a:rPr>
              <a:t>“</a:t>
            </a:r>
            <a:r>
              <a:rPr lang="en-US" sz="2800" dirty="0" smtClean="0">
                <a:solidFill>
                  <a:schemeClr val="bg1"/>
                </a:solidFill>
              </a:rPr>
              <a:t>Some </a:t>
            </a:r>
            <a:r>
              <a:rPr lang="en-US" sz="2800" dirty="0">
                <a:solidFill>
                  <a:schemeClr val="bg1"/>
                </a:solidFill>
              </a:rPr>
              <a:t>vendors did not respond to the reported findings at all. Others </a:t>
            </a:r>
            <a:r>
              <a:rPr lang="en-GB" sz="2800" dirty="0" smtClean="0">
                <a:solidFill>
                  <a:schemeClr val="bg1"/>
                </a:solidFill>
              </a:rPr>
              <a:t>responded with concerns about </a:t>
            </a:r>
            <a:r>
              <a:rPr lang="en-US" sz="2800" dirty="0">
                <a:solidFill>
                  <a:schemeClr val="bg1"/>
                </a:solidFill>
              </a:rPr>
              <a:t>the motives behind the research, and were wondering why they should be alerted or why they should respond at all</a:t>
            </a:r>
            <a:r>
              <a:rPr lang="en-US" sz="2800" dirty="0" smtClean="0">
                <a:solidFill>
                  <a:schemeClr val="bg1"/>
                </a:solidFill>
              </a:rPr>
              <a:t>.”</a:t>
            </a:r>
          </a:p>
          <a:p>
            <a:endParaRPr lang="en-US" sz="2800" dirty="0" smtClean="0">
              <a:solidFill>
                <a:schemeClr val="bg1"/>
              </a:solidFill>
            </a:endParaRPr>
          </a:p>
          <a:p>
            <a:endParaRPr lang="en-US" sz="2800" dirty="0"/>
          </a:p>
          <a:p>
            <a:endParaRPr lang="en-US" sz="2800" dirty="0" smtClean="0"/>
          </a:p>
          <a:p>
            <a:endParaRPr lang="en-US" sz="2800" dirty="0" smtClean="0"/>
          </a:p>
          <a:p>
            <a:r>
              <a:rPr lang="en-US" sz="2800" dirty="0" smtClean="0"/>
              <a:t> </a:t>
            </a:r>
            <a:endParaRPr lang="en-US" sz="2800" dirty="0"/>
          </a:p>
        </p:txBody>
      </p:sp>
      <p:sp>
        <p:nvSpPr>
          <p:cNvPr id="6" name="TextBox 5"/>
          <p:cNvSpPr txBox="1"/>
          <p:nvPr/>
        </p:nvSpPr>
        <p:spPr>
          <a:xfrm>
            <a:off x="331470" y="5313164"/>
            <a:ext cx="8280902" cy="1261884"/>
          </a:xfrm>
          <a:prstGeom prst="rect">
            <a:avLst/>
          </a:prstGeom>
          <a:noFill/>
        </p:spPr>
        <p:txBody>
          <a:bodyPr wrap="square" rtlCol="0">
            <a:spAutoFit/>
          </a:bodyPr>
          <a:lstStyle/>
          <a:p>
            <a:pPr lvl="0"/>
            <a:r>
              <a:rPr lang="en-GB" sz="2000" dirty="0" smtClean="0">
                <a:solidFill>
                  <a:schemeClr val="bg1"/>
                </a:solidFill>
              </a:rPr>
              <a:t>Mark Stanislaw &amp; Tod Beardsley, Rapid7, Sept 2015, “Hacking </a:t>
            </a:r>
            <a:r>
              <a:rPr lang="en-GB" sz="2000" dirty="0" err="1" smtClean="0">
                <a:solidFill>
                  <a:schemeClr val="bg1"/>
                </a:solidFill>
              </a:rPr>
              <a:t>IoT</a:t>
            </a:r>
            <a:r>
              <a:rPr lang="en-GB" sz="2000" dirty="0" smtClean="0">
                <a:solidFill>
                  <a:schemeClr val="bg1"/>
                </a:solidFill>
              </a:rPr>
              <a:t>: A case study on baby monitor exposures and vulnerabilities</a:t>
            </a:r>
            <a:endParaRPr lang="en-GB" sz="2000" dirty="0">
              <a:solidFill>
                <a:schemeClr val="bg1"/>
              </a:solidFill>
            </a:endParaRPr>
          </a:p>
          <a:p>
            <a:r>
              <a:rPr lang="en-GB" dirty="0">
                <a:hlinkClick r:id="rId2"/>
              </a:rPr>
              <a:t>https://</a:t>
            </a:r>
            <a:r>
              <a:rPr lang="en-GB" dirty="0" smtClean="0">
                <a:hlinkClick r:id="rId2"/>
              </a:rPr>
              <a:t>www.rapid7.com/docs/Hacking-IoT-A-Case-Study-on-Baby-Monitor-Exposures-and-Vulnerabilities.pdf</a:t>
            </a:r>
            <a:r>
              <a:rPr lang="en-GB" dirty="0" smtClean="0"/>
              <a:t> </a:t>
            </a:r>
          </a:p>
        </p:txBody>
      </p:sp>
    </p:spTree>
    <p:extLst>
      <p:ext uri="{BB962C8B-B14F-4D97-AF65-F5344CB8AC3E}">
        <p14:creationId xmlns:p14="http://schemas.microsoft.com/office/powerpoint/2010/main" val="3053001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a:t>
            </a:r>
            <a:endParaRPr lang="en-GB" sz="3200" b="0" dirty="0"/>
          </a:p>
        </p:txBody>
      </p:sp>
      <p:sp>
        <p:nvSpPr>
          <p:cNvPr id="6" name="TextBox 5"/>
          <p:cNvSpPr txBox="1"/>
          <p:nvPr/>
        </p:nvSpPr>
        <p:spPr>
          <a:xfrm>
            <a:off x="331470" y="5927938"/>
            <a:ext cx="6306726" cy="646331"/>
          </a:xfrm>
          <a:prstGeom prst="rect">
            <a:avLst/>
          </a:prstGeom>
          <a:noFill/>
        </p:spPr>
        <p:txBody>
          <a:bodyPr wrap="none" rtlCol="0">
            <a:spAutoFit/>
          </a:bodyPr>
          <a:lstStyle/>
          <a:p>
            <a:r>
              <a:rPr lang="en-GB" dirty="0" smtClean="0">
                <a:solidFill>
                  <a:schemeClr val="bg1"/>
                </a:solidFill>
              </a:rPr>
              <a:t>Photo            </a:t>
            </a:r>
            <a:r>
              <a:rPr lang="en-GB" dirty="0" err="1" smtClean="0">
                <a:solidFill>
                  <a:schemeClr val="bg1"/>
                </a:solidFill>
              </a:rPr>
              <a:t>Kimubert</a:t>
            </a:r>
            <a:r>
              <a:rPr lang="en-GB" dirty="0" smtClean="0">
                <a:solidFill>
                  <a:schemeClr val="bg1"/>
                </a:solidFill>
              </a:rPr>
              <a:t> / </a:t>
            </a:r>
            <a:r>
              <a:rPr lang="en-GB" dirty="0" err="1" smtClean="0">
                <a:solidFill>
                  <a:schemeClr val="bg1"/>
                </a:solidFill>
              </a:rPr>
              <a:t>treevillage</a:t>
            </a:r>
            <a:r>
              <a:rPr lang="en-GB" dirty="0" smtClean="0">
                <a:solidFill>
                  <a:schemeClr val="bg1"/>
                </a:solidFill>
              </a:rPr>
              <a:t> on Flickr, </a:t>
            </a:r>
          </a:p>
          <a:p>
            <a:r>
              <a:rPr lang="en-GB" dirty="0" smtClean="0">
                <a:solidFill>
                  <a:schemeClr val="bg1"/>
                </a:solidFill>
              </a:rPr>
              <a:t>https</a:t>
            </a:r>
            <a:r>
              <a:rPr lang="en-GB" dirty="0">
                <a:solidFill>
                  <a:schemeClr val="bg1"/>
                </a:solidFill>
              </a:rPr>
              <a:t>://</a:t>
            </a:r>
            <a:r>
              <a:rPr lang="en-GB" dirty="0" smtClean="0">
                <a:solidFill>
                  <a:schemeClr val="bg1"/>
                </a:solidFill>
              </a:rPr>
              <a:t>www.flickr.com/photos/treevillage/16019902595/  </a:t>
            </a:r>
            <a:endParaRPr lang="en-GB"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970" y="600677"/>
            <a:ext cx="3814206" cy="5101500"/>
          </a:xfrm>
          <a:prstGeom prst="rect">
            <a:avLst/>
          </a:prstGeom>
        </p:spPr>
      </p:pic>
      <p:pic>
        <p:nvPicPr>
          <p:cNvPr id="7" name="Picture 3" descr="C:\Users\mjfm\Pictures\CC-BY.png"/>
          <p:cNvPicPr>
            <a:picLocks noChangeAspect="1" noChangeArrowheads="1"/>
          </p:cNvPicPr>
          <p:nvPr/>
        </p:nvPicPr>
        <p:blipFill>
          <a:blip r:embed="rId3"/>
          <a:srcRect/>
          <a:stretch>
            <a:fillRect/>
          </a:stretch>
        </p:blipFill>
        <p:spPr bwMode="auto">
          <a:xfrm>
            <a:off x="1105950" y="5927938"/>
            <a:ext cx="562402" cy="264159"/>
          </a:xfrm>
          <a:prstGeom prst="rect">
            <a:avLst/>
          </a:prstGeom>
          <a:noFill/>
        </p:spPr>
      </p:pic>
    </p:spTree>
    <p:extLst>
      <p:ext uri="{BB962C8B-B14F-4D97-AF65-F5344CB8AC3E}">
        <p14:creationId xmlns:p14="http://schemas.microsoft.com/office/powerpoint/2010/main" val="3493973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Internet of Things Research Study:</a:t>
            </a:r>
            <a:br>
              <a:rPr lang="en-GB" sz="3200" b="0" dirty="0" smtClean="0"/>
            </a:br>
            <a:r>
              <a:rPr lang="en-GB" sz="3200" b="0" dirty="0" smtClean="0"/>
              <a:t>privacy </a:t>
            </a:r>
            <a:br>
              <a:rPr lang="en-GB" sz="3200" b="0" dirty="0" smtClean="0"/>
            </a:br>
            <a:r>
              <a:rPr lang="en-GB" dirty="0" smtClean="0"/>
              <a:t/>
            </a:r>
            <a:br>
              <a:rPr lang="en-GB" dirty="0" smtClean="0"/>
            </a:br>
            <a:endParaRPr lang="en-GB" sz="2400" b="0" dirty="0"/>
          </a:p>
        </p:txBody>
      </p:sp>
      <p:sp>
        <p:nvSpPr>
          <p:cNvPr id="5" name="TextBox 4"/>
          <p:cNvSpPr txBox="1"/>
          <p:nvPr/>
        </p:nvSpPr>
        <p:spPr>
          <a:xfrm>
            <a:off x="331471" y="1175907"/>
            <a:ext cx="8599878" cy="3477875"/>
          </a:xfrm>
          <a:prstGeom prst="rect">
            <a:avLst/>
          </a:prstGeom>
          <a:noFill/>
        </p:spPr>
        <p:txBody>
          <a:bodyPr wrap="square" rtlCol="0">
            <a:spAutoFit/>
          </a:bodyPr>
          <a:lstStyle/>
          <a:p>
            <a:endParaRPr lang="en-GB" sz="2800" dirty="0" smtClean="0"/>
          </a:p>
          <a:p>
            <a:endParaRPr lang="en-GB" sz="2800" dirty="0" smtClean="0"/>
          </a:p>
          <a:p>
            <a:r>
              <a:rPr lang="en-GB" sz="2800" dirty="0" smtClean="0"/>
              <a:t>9 collected at least one piece of personal information via the device, its cloud, or the app</a:t>
            </a:r>
            <a:endParaRPr lang="en-GB" sz="2800" dirty="0"/>
          </a:p>
          <a:p>
            <a:r>
              <a:rPr lang="en-GB" sz="2800" dirty="0" err="1" smtClean="0"/>
              <a:t>Eg</a:t>
            </a:r>
            <a:r>
              <a:rPr lang="en-GB" sz="2800" dirty="0" smtClean="0"/>
              <a:t>. name, address, date of birth, health data, even credit card numbers</a:t>
            </a:r>
          </a:p>
          <a:p>
            <a:endParaRPr lang="en-GB" sz="2800" dirty="0"/>
          </a:p>
          <a:p>
            <a:endParaRPr lang="en-GB" sz="2400" dirty="0"/>
          </a:p>
        </p:txBody>
      </p:sp>
    </p:spTree>
    <p:extLst>
      <p:ext uri="{BB962C8B-B14F-4D97-AF65-F5344CB8AC3E}">
        <p14:creationId xmlns:p14="http://schemas.microsoft.com/office/powerpoint/2010/main" val="354891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255181"/>
            <a:ext cx="8117206" cy="659218"/>
          </a:xfrm>
        </p:spPr>
        <p:txBody>
          <a:bodyPr/>
          <a:lstStyle/>
          <a:p>
            <a:r>
              <a:rPr lang="en-GB" sz="3200" b="0" dirty="0" smtClean="0">
                <a:solidFill>
                  <a:schemeClr val="bg1"/>
                </a:solidFill>
              </a:rPr>
              <a:t>How many Pen Testers does it take to change a lightbulb?</a:t>
            </a:r>
            <a:endParaRPr lang="en-GB" sz="3200" b="0" dirty="0"/>
          </a:p>
        </p:txBody>
      </p:sp>
      <p:sp>
        <p:nvSpPr>
          <p:cNvPr id="6" name="TextBox 5"/>
          <p:cNvSpPr txBox="1"/>
          <p:nvPr/>
        </p:nvSpPr>
        <p:spPr>
          <a:xfrm>
            <a:off x="331470" y="5663779"/>
            <a:ext cx="7469865" cy="646331"/>
          </a:xfrm>
          <a:prstGeom prst="rect">
            <a:avLst/>
          </a:prstGeom>
          <a:noFill/>
        </p:spPr>
        <p:txBody>
          <a:bodyPr wrap="none" rtlCol="0">
            <a:spAutoFit/>
          </a:bodyPr>
          <a:lstStyle/>
          <a:p>
            <a:r>
              <a:rPr lang="en-GB" dirty="0" smtClean="0">
                <a:solidFill>
                  <a:schemeClr val="bg1"/>
                </a:solidFill>
              </a:rPr>
              <a:t>Photo of George Yianni            Betsy Weber / </a:t>
            </a:r>
            <a:r>
              <a:rPr lang="en-GB" dirty="0" err="1" smtClean="0">
                <a:solidFill>
                  <a:schemeClr val="bg1"/>
                </a:solidFill>
              </a:rPr>
              <a:t>betseyweber</a:t>
            </a:r>
            <a:r>
              <a:rPr lang="en-GB" dirty="0" smtClean="0">
                <a:solidFill>
                  <a:schemeClr val="bg1"/>
                </a:solidFill>
              </a:rPr>
              <a:t> on Flickr      </a:t>
            </a:r>
          </a:p>
          <a:p>
            <a:r>
              <a:rPr lang="en-US" dirty="0">
                <a:solidFill>
                  <a:schemeClr val="bg1"/>
                </a:solidFill>
              </a:rPr>
              <a:t>https://www.flickr.com/photos/betsyweber/13952214021/</a:t>
            </a:r>
            <a:endParaRPr lang="en-US" dirty="0" smtClean="0">
              <a:solidFill>
                <a:schemeClr val="bg1"/>
              </a:solidFill>
            </a:endParaRPr>
          </a:p>
        </p:txBody>
      </p:sp>
      <p:pic>
        <p:nvPicPr>
          <p:cNvPr id="7" name="Picture 3" descr="C:\Users\mjfm\Pictures\CC-BY.png"/>
          <p:cNvPicPr>
            <a:picLocks noChangeAspect="1" noChangeArrowheads="1"/>
          </p:cNvPicPr>
          <p:nvPr/>
        </p:nvPicPr>
        <p:blipFill>
          <a:blip r:embed="rId2"/>
          <a:srcRect/>
          <a:stretch>
            <a:fillRect/>
          </a:stretch>
        </p:blipFill>
        <p:spPr bwMode="auto">
          <a:xfrm>
            <a:off x="2852188" y="5663779"/>
            <a:ext cx="562402" cy="264159"/>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52" y="1366549"/>
            <a:ext cx="7668695" cy="4124901"/>
          </a:xfrm>
          <a:prstGeom prst="rect">
            <a:avLst/>
          </a:prstGeom>
        </p:spPr>
      </p:pic>
    </p:spTree>
    <p:extLst>
      <p:ext uri="{BB962C8B-B14F-4D97-AF65-F5344CB8AC3E}">
        <p14:creationId xmlns:p14="http://schemas.microsoft.com/office/powerpoint/2010/main" val="1562296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Internet of Things Research Study:</a:t>
            </a:r>
            <a:br>
              <a:rPr lang="en-GB" sz="3200" b="0" dirty="0" smtClean="0"/>
            </a:br>
            <a:r>
              <a:rPr lang="en-GB" sz="3200" b="0" dirty="0" smtClean="0"/>
              <a:t>authentication</a:t>
            </a:r>
            <a:r>
              <a:rPr lang="en-GB" dirty="0" smtClean="0"/>
              <a:t/>
            </a:r>
            <a:br>
              <a:rPr lang="en-GB" dirty="0" smtClean="0"/>
            </a:br>
            <a:r>
              <a:rPr lang="en-GB" dirty="0" smtClean="0"/>
              <a:t/>
            </a:r>
            <a:br>
              <a:rPr lang="en-GB" dirty="0" smtClean="0"/>
            </a:br>
            <a:endParaRPr lang="en-GB" sz="2400" b="0" dirty="0"/>
          </a:p>
        </p:txBody>
      </p:sp>
      <p:sp>
        <p:nvSpPr>
          <p:cNvPr id="5" name="TextBox 4"/>
          <p:cNvSpPr txBox="1"/>
          <p:nvPr/>
        </p:nvSpPr>
        <p:spPr>
          <a:xfrm>
            <a:off x="331471" y="1175907"/>
            <a:ext cx="8599878" cy="3847207"/>
          </a:xfrm>
          <a:prstGeom prst="rect">
            <a:avLst/>
          </a:prstGeom>
          <a:noFill/>
        </p:spPr>
        <p:txBody>
          <a:bodyPr wrap="square" rtlCol="0">
            <a:spAutoFit/>
          </a:bodyPr>
          <a:lstStyle/>
          <a:p>
            <a:endParaRPr lang="en-GB" sz="2800" dirty="0"/>
          </a:p>
          <a:p>
            <a:endParaRPr lang="en-GB" sz="2800" dirty="0" smtClean="0"/>
          </a:p>
          <a:p>
            <a:r>
              <a:rPr lang="en-GB" sz="2800" dirty="0" smtClean="0"/>
              <a:t>8 failed to require passwords of sufficient complexity or length. </a:t>
            </a:r>
          </a:p>
          <a:p>
            <a:r>
              <a:rPr lang="en-GB" sz="2800" dirty="0" smtClean="0"/>
              <a:t>Most allowed </a:t>
            </a:r>
            <a:r>
              <a:rPr lang="en-GB" sz="2800" dirty="0" err="1" smtClean="0"/>
              <a:t>eg</a:t>
            </a:r>
            <a:r>
              <a:rPr lang="en-GB" sz="2800" dirty="0" smtClean="0"/>
              <a:t>. “1234” or “123456”</a:t>
            </a:r>
          </a:p>
          <a:p>
            <a:endParaRPr lang="en-GB" sz="2800" dirty="0"/>
          </a:p>
          <a:p>
            <a:endParaRPr lang="en-GB" sz="2800" dirty="0"/>
          </a:p>
          <a:p>
            <a:endParaRPr lang="en-GB" sz="2400" dirty="0" smtClean="0"/>
          </a:p>
          <a:p>
            <a:endParaRPr lang="en-GB" sz="2400" dirty="0"/>
          </a:p>
        </p:txBody>
      </p:sp>
    </p:spTree>
    <p:extLst>
      <p:ext uri="{BB962C8B-B14F-4D97-AF65-F5344CB8AC3E}">
        <p14:creationId xmlns:p14="http://schemas.microsoft.com/office/powerpoint/2010/main" val="231349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0" dirty="0" smtClean="0"/>
              <a:t> </a:t>
            </a:r>
            <a:endParaRPr lang="en-GB" sz="3200" b="0" dirty="0"/>
          </a:p>
        </p:txBody>
      </p:sp>
      <p:pic>
        <p:nvPicPr>
          <p:cNvPr id="7" name="Picture 6"/>
          <p:cNvPicPr>
            <a:picLocks noChangeAspect="1"/>
          </p:cNvPicPr>
          <p:nvPr/>
        </p:nvPicPr>
        <p:blipFill>
          <a:blip r:embed="rId2"/>
          <a:stretch>
            <a:fillRect/>
          </a:stretch>
        </p:blipFill>
        <p:spPr>
          <a:xfrm>
            <a:off x="1742048" y="362031"/>
            <a:ext cx="5296050" cy="5231543"/>
          </a:xfrm>
          <a:prstGeom prst="rect">
            <a:avLst/>
          </a:prstGeom>
        </p:spPr>
      </p:pic>
      <p:sp>
        <p:nvSpPr>
          <p:cNvPr id="8" name="TextBox 7"/>
          <p:cNvSpPr txBox="1"/>
          <p:nvPr/>
        </p:nvSpPr>
        <p:spPr>
          <a:xfrm>
            <a:off x="331470" y="5927938"/>
            <a:ext cx="5606343" cy="646331"/>
          </a:xfrm>
          <a:prstGeom prst="rect">
            <a:avLst/>
          </a:prstGeom>
          <a:noFill/>
        </p:spPr>
        <p:txBody>
          <a:bodyPr wrap="none" rtlCol="0">
            <a:spAutoFit/>
          </a:bodyPr>
          <a:lstStyle/>
          <a:p>
            <a:r>
              <a:rPr lang="en-GB" dirty="0" smtClean="0">
                <a:solidFill>
                  <a:schemeClr val="bg1"/>
                </a:solidFill>
              </a:rPr>
              <a:t>Photo               </a:t>
            </a:r>
            <a:r>
              <a:rPr lang="en-US" dirty="0" smtClean="0">
                <a:solidFill>
                  <a:schemeClr val="bg1"/>
                </a:solidFill>
              </a:rPr>
              <a:t>DAVID </a:t>
            </a:r>
            <a:r>
              <a:rPr lang="en-US" dirty="0">
                <a:solidFill>
                  <a:schemeClr val="bg1"/>
                </a:solidFill>
              </a:rPr>
              <a:t>HOLT / </a:t>
            </a:r>
            <a:r>
              <a:rPr lang="en-US" dirty="0" err="1">
                <a:solidFill>
                  <a:schemeClr val="bg1"/>
                </a:solidFill>
              </a:rPr>
              <a:t>zongo</a:t>
            </a:r>
            <a:r>
              <a:rPr lang="en-US" dirty="0">
                <a:solidFill>
                  <a:schemeClr val="bg1"/>
                </a:solidFill>
              </a:rPr>
              <a:t> on </a:t>
            </a:r>
            <a:r>
              <a:rPr lang="en-US" dirty="0" smtClean="0">
                <a:solidFill>
                  <a:schemeClr val="bg1"/>
                </a:solidFill>
              </a:rPr>
              <a:t>Flickr</a:t>
            </a:r>
            <a:r>
              <a:rPr lang="en-GB" dirty="0" smtClean="0">
                <a:solidFill>
                  <a:schemeClr val="bg1"/>
                </a:solidFill>
              </a:rPr>
              <a:t>,</a:t>
            </a:r>
          </a:p>
          <a:p>
            <a:r>
              <a:rPr lang="en-GB" dirty="0">
                <a:solidFill>
                  <a:schemeClr val="bg1"/>
                </a:solidFill>
              </a:rPr>
              <a:t>https://www.flickr.com/photos/zongo/9392549871/</a:t>
            </a:r>
            <a:endParaRPr lang="en-GB" dirty="0" smtClean="0">
              <a:solidFill>
                <a:schemeClr val="bg1"/>
              </a:solidFill>
            </a:endParaRPr>
          </a:p>
        </p:txBody>
      </p:sp>
      <p:pic>
        <p:nvPicPr>
          <p:cNvPr id="9" name="Picture 8"/>
          <p:cNvPicPr>
            <a:picLocks noChangeAspect="1"/>
          </p:cNvPicPr>
          <p:nvPr/>
        </p:nvPicPr>
        <p:blipFill>
          <a:blip r:embed="rId3"/>
          <a:stretch>
            <a:fillRect/>
          </a:stretch>
        </p:blipFill>
        <p:spPr>
          <a:xfrm>
            <a:off x="1054228" y="5928982"/>
            <a:ext cx="841321" cy="310923"/>
          </a:xfrm>
          <a:prstGeom prst="rect">
            <a:avLst/>
          </a:prstGeom>
        </p:spPr>
      </p:pic>
    </p:spTree>
    <p:extLst>
      <p:ext uri="{BB962C8B-B14F-4D97-AF65-F5344CB8AC3E}">
        <p14:creationId xmlns:p14="http://schemas.microsoft.com/office/powerpoint/2010/main" val="1486998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_blank">
  <a:themeElements>
    <a:clrScheme name="HP Colour Theme 2010">
      <a:dk1>
        <a:sysClr val="windowText" lastClr="000000"/>
      </a:dk1>
      <a:lt1>
        <a:sysClr val="window" lastClr="FFFFFF"/>
      </a:lt1>
      <a:dk2>
        <a:srgbClr val="858689"/>
      </a:dk2>
      <a:lt2>
        <a:srgbClr val="DDDEDD"/>
      </a:lt2>
      <a:accent1>
        <a:srgbClr val="007FC5"/>
      </a:accent1>
      <a:accent2>
        <a:srgbClr val="00A145"/>
      </a:accent2>
      <a:accent3>
        <a:srgbClr val="FFDD00"/>
      </a:accent3>
      <a:accent4>
        <a:srgbClr val="F39900"/>
      </a:accent4>
      <a:accent5>
        <a:srgbClr val="E31C19"/>
      </a:accent5>
      <a:accent6>
        <a:srgbClr val="56378A"/>
      </a:accent6>
      <a:hlink>
        <a:srgbClr val="0000FF"/>
      </a:hlink>
      <a:folHlink>
        <a:srgbClr val="800080"/>
      </a:folHlink>
    </a:clrScheme>
    <a:fontScheme name="HP-Futura">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 Line/1 subhead line with content">
  <a:themeElements>
    <a:clrScheme name="HP Colour Theme 2010">
      <a:dk1>
        <a:sysClr val="windowText" lastClr="000000"/>
      </a:dk1>
      <a:lt1>
        <a:sysClr val="window" lastClr="FFFFFF"/>
      </a:lt1>
      <a:dk2>
        <a:srgbClr val="858689"/>
      </a:dk2>
      <a:lt2>
        <a:srgbClr val="DDDEDD"/>
      </a:lt2>
      <a:accent1>
        <a:srgbClr val="007FC5"/>
      </a:accent1>
      <a:accent2>
        <a:srgbClr val="00A145"/>
      </a:accent2>
      <a:accent3>
        <a:srgbClr val="FFDD00"/>
      </a:accent3>
      <a:accent4>
        <a:srgbClr val="F39900"/>
      </a:accent4>
      <a:accent5>
        <a:srgbClr val="E31C19"/>
      </a:accent5>
      <a:accent6>
        <a:srgbClr val="56378A"/>
      </a:accent6>
      <a:hlink>
        <a:srgbClr val="0000FF"/>
      </a:hlink>
      <a:folHlink>
        <a:srgbClr val="800080"/>
      </a:folHlink>
    </a:clrScheme>
    <a:fontScheme name="HP-Futura">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a:latin typeface="Futura Bk"/>
            <a:cs typeface="Futura Bk"/>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9293</TotalTime>
  <Words>1006</Words>
  <Application>Microsoft Office PowerPoint</Application>
  <PresentationFormat>On-screen Show (4:3)</PresentationFormat>
  <Paragraphs>198</Paragraphs>
  <Slides>42</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Courier New</vt:lpstr>
      <vt:lpstr>Futura</vt:lpstr>
      <vt:lpstr>Futura Bk</vt:lpstr>
      <vt:lpstr>Futura Hv</vt:lpstr>
      <vt:lpstr>HP Simplified</vt:lpstr>
      <vt:lpstr>Lucida Grande</vt:lpstr>
      <vt:lpstr>Office Theme_blank</vt:lpstr>
      <vt:lpstr>1 Line/1 subhead line with content</vt:lpstr>
      <vt:lpstr>Security and Privacy for the Internet of Things - Not</vt:lpstr>
      <vt:lpstr> </vt:lpstr>
      <vt:lpstr> </vt:lpstr>
      <vt:lpstr>Internet of Things Research Study  by Craig Smith and Daniel Miessler  HP Security Research (Fortify, not HP Labs)  10 most popular IoT devices in different categories:  TV, webcam, home thermostat, remote power outlet,  sprinkler controller, hub for controlling multiple devices,   door lock, home alarm,  scales, garage door opener   Report linked from  http://go.saas.hp.com/fod/internet-of-things </vt:lpstr>
      <vt:lpstr> </vt:lpstr>
      <vt:lpstr>Internet of Things Research Study: privacy   </vt:lpstr>
      <vt:lpstr>How many Pen Testers does it take to change a lightbulb?</vt:lpstr>
      <vt:lpstr>Internet of Things Research Study: authentication  </vt:lpstr>
      <vt:lpstr> </vt:lpstr>
      <vt:lpstr>Internet of Things Research Study: encryption  </vt:lpstr>
      <vt:lpstr> </vt:lpstr>
      <vt:lpstr>Internet of Things Research Study: Web user interface  </vt:lpstr>
      <vt:lpstr> </vt:lpstr>
      <vt:lpstr>Internet of Things Research Study: software updates  </vt:lpstr>
      <vt:lpstr>  </vt:lpstr>
      <vt:lpstr> </vt:lpstr>
      <vt:lpstr>Smartwatches   2015 report   10 of the top smartwatches in today’s market Android or iOS mobile device and app     Report linked from  http://go.saas.hp.com/fod/internet-of-things </vt:lpstr>
      <vt:lpstr> </vt:lpstr>
      <vt:lpstr>How Safe are Home Security Systems?   2015 report   10 off-the-shelf home security systems 7 with cloud interface, all with mobile interface     Report linked from  http://go.saas.hp.com/fod/internet-of-things </vt:lpstr>
      <vt:lpstr> </vt:lpstr>
      <vt:lpstr> </vt:lpstr>
      <vt:lpstr>Keyless car theft</vt:lpstr>
      <vt:lpstr> </vt:lpstr>
      <vt:lpstr>Why is IoT privacy &amp; security so pants?</vt:lpstr>
      <vt:lpstr> </vt:lpstr>
      <vt:lpstr>Some Suggestions </vt:lpstr>
      <vt:lpstr> </vt:lpstr>
      <vt:lpstr>Questions?</vt:lpstr>
      <vt:lpstr> </vt:lpstr>
      <vt:lpstr>ZigBee Exploited </vt:lpstr>
      <vt:lpstr>Physiological data (not comprehensive) Blood Pressure Ihealth, Withings Movement  Fitbit, Nike Fuel band, Jawbone up band, Garmin,        Samsung, MC10, Zephyr, Withings, Spire, iHealth, Jins Merne,      Proteus,  Neumitra, Body Media, Empatica, Owlet Muscle Activity  Athos Skin Conductance  Basis, Body Media, Empatica, Neumitra Oxygen Level  iHealth, Withings, Owlet Posture   Lumo, Zephyr, Jins Merne Hydration  Corventis, MC10 Temperature  Tempdrop, Empatica, BodyMedia, Basis, Owlet, MC10 Sleep    Fitbit, Rest devices, Garmin, Nike, Amigo, BodyMedia, Withings,      Samsung, Misfit, Jewborne, iHealth, Basis, Owlet Brain activity  NeuroSky, DAQRI, Emotiv Glucose   Google, Dexcom, Glysens Inc Respiration  Spire, Zephyr, Rest Devices Ingestion  Proteus Eye Tracking  Jins Merne Heart tracking Zephyr, Withings, Sprouting, Proteus, iHealth, Basis, Cofventis,      AliveCor,  Samsung, Garmin, Empatica, Owlet</vt:lpstr>
      <vt:lpstr>OWASP recommendations: privacy </vt:lpstr>
      <vt:lpstr>OWASP recommendations: authentication </vt:lpstr>
      <vt:lpstr>OWASP recommendations: transport encryption </vt:lpstr>
      <vt:lpstr>OWASP recommendations: Web user interface </vt:lpstr>
      <vt:lpstr>OWASP recommendations: software/firmware updates </vt:lpstr>
      <vt:lpstr>  </vt:lpstr>
      <vt:lpstr> </vt:lpstr>
      <vt:lpstr> </vt:lpstr>
      <vt:lpstr> </vt:lpstr>
      <vt:lpstr>Vendor Response: baby monitors</vt:lpstr>
      <vt:lpstr>  </vt:lpstr>
    </vt:vector>
  </TitlesOfParts>
  <Company>GK Presentations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Mowbray, Miranda</cp:lastModifiedBy>
  <cp:revision>870</cp:revision>
  <dcterms:created xsi:type="dcterms:W3CDTF">2011-03-03T11:23:14Z</dcterms:created>
  <dcterms:modified xsi:type="dcterms:W3CDTF">2015-09-22T00:05:59Z</dcterms:modified>
</cp:coreProperties>
</file>