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2" r:id="rId4"/>
    <p:sldId id="263" r:id="rId5"/>
    <p:sldId id="267" r:id="rId6"/>
    <p:sldId id="264" r:id="rId7"/>
    <p:sldId id="266" r:id="rId8"/>
    <p:sldId id="265" r:id="rId9"/>
    <p:sldId id="257" r:id="rId10"/>
    <p:sldId id="258" r:id="rId11"/>
    <p:sldId id="259" r:id="rId12"/>
    <p:sldId id="260" r:id="rId13"/>
    <p:sldId id="261" r:id="rId14"/>
    <p:sldId id="268" r:id="rId15"/>
    <p:sldId id="269" r:id="rId16"/>
    <p:sldId id="270" r:id="rId17"/>
    <p:sldId id="275" r:id="rId18"/>
    <p:sldId id="276" r:id="rId19"/>
    <p:sldId id="274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77560" autoAdjust="0"/>
  </p:normalViewPr>
  <p:slideViewPr>
    <p:cSldViewPr snapToGrid="0">
      <p:cViewPr varScale="1">
        <p:scale>
          <a:sx n="69" d="100"/>
          <a:sy n="69" d="100"/>
        </p:scale>
        <p:origin x="10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89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8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17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11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7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3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87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10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71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83631-EC75-4B73-98B5-7B1D3C9D8233}" type="datetimeFigureOut">
              <a:rPr lang="en-GB" smtClean="0"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28500-C95E-4A19-8C6D-AE0DD7D1FB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0457" y="1654208"/>
            <a:ext cx="3629607" cy="2387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Conceptions of Privacy in the Marvel Universe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5020" y="4479116"/>
            <a:ext cx="2463282" cy="1655762"/>
          </a:xfrm>
        </p:spPr>
        <p:txBody>
          <a:bodyPr/>
          <a:lstStyle/>
          <a:p>
            <a:r>
              <a:rPr lang="en-GB" dirty="0" smtClean="0"/>
              <a:t>Or how daredevil cured a hole in my </a:t>
            </a:r>
            <a:r>
              <a:rPr lang="en-GB" strike="sngStrike" dirty="0" smtClean="0"/>
              <a:t>life</a:t>
            </a:r>
            <a:r>
              <a:rPr lang="en-GB" dirty="0" smtClean="0"/>
              <a:t> stomach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7" y="209137"/>
            <a:ext cx="4201497" cy="64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7" y="173782"/>
            <a:ext cx="4456145" cy="6684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4816" y="979714"/>
            <a:ext cx="52158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Wht</a:t>
            </a:r>
            <a:r>
              <a:rPr lang="en-GB" sz="2800" dirty="0" smtClean="0"/>
              <a:t> do the comics say about identity and secrecy?</a:t>
            </a:r>
          </a:p>
          <a:p>
            <a:endParaRPr lang="en-GB" sz="2800" dirty="0"/>
          </a:p>
          <a:p>
            <a:r>
              <a:rPr lang="en-GB" sz="2800" dirty="0" err="1" smtClean="0"/>
              <a:t>Bendis</a:t>
            </a:r>
            <a:r>
              <a:rPr lang="en-GB" sz="2800" dirty="0" smtClean="0"/>
              <a:t> and </a:t>
            </a:r>
            <a:r>
              <a:rPr lang="en-GB" sz="2800" dirty="0" err="1" smtClean="0"/>
              <a:t>Maleev</a:t>
            </a:r>
            <a:r>
              <a:rPr lang="en-GB" sz="2800" dirty="0" smtClean="0"/>
              <a:t>  Daredevil 16-81, 2001-2006 – “Out”</a:t>
            </a:r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Brubaker </a:t>
            </a:r>
            <a:r>
              <a:rPr lang="en-GB" sz="2800" dirty="0" err="1" smtClean="0"/>
              <a:t>etc</a:t>
            </a:r>
            <a:r>
              <a:rPr lang="en-GB" sz="2800" dirty="0" smtClean="0"/>
              <a:t> Daredevil 82-, 2006-2009</a:t>
            </a:r>
          </a:p>
          <a:p>
            <a:endParaRPr lang="en-GB" sz="2800" dirty="0"/>
          </a:p>
          <a:p>
            <a:r>
              <a:rPr lang="en-GB" sz="2800" dirty="0" err="1" smtClean="0"/>
              <a:t>Waid</a:t>
            </a:r>
            <a:r>
              <a:rPr lang="en-GB" sz="2800" dirty="0" smtClean="0"/>
              <a:t> and </a:t>
            </a:r>
            <a:r>
              <a:rPr lang="en-GB" sz="2800" dirty="0" err="1" smtClean="0"/>
              <a:t>Samnee</a:t>
            </a:r>
            <a:r>
              <a:rPr lang="en-GB" sz="2800" dirty="0" smtClean="0"/>
              <a:t> (</a:t>
            </a:r>
            <a:r>
              <a:rPr lang="en-GB" sz="2800" dirty="0" err="1" smtClean="0"/>
              <a:t>etc</a:t>
            </a:r>
            <a:r>
              <a:rPr lang="en-GB" sz="2800" dirty="0" smtClean="0"/>
              <a:t>), Daredevil 1-36/1-18  , 2011 - September 2015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2887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23" y="233982"/>
            <a:ext cx="4843655" cy="6362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484" y="233982"/>
            <a:ext cx="4185196" cy="63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5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91" y="573335"/>
            <a:ext cx="5045625" cy="34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10" y="573335"/>
            <a:ext cx="494471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8" y="414142"/>
            <a:ext cx="3526706" cy="399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093" y="414142"/>
            <a:ext cx="5763225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412" y="3424335"/>
            <a:ext cx="5416087" cy="28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2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" y="65490"/>
            <a:ext cx="6643212" cy="6158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25" y="3233057"/>
            <a:ext cx="7041502" cy="3458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71719" y="642551"/>
            <a:ext cx="39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trial of the White Tiger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5994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98" y="619807"/>
            <a:ext cx="2136743" cy="546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241" y="3424335"/>
            <a:ext cx="3016163" cy="266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436" y="619807"/>
            <a:ext cx="2373772" cy="3485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27" y="1662206"/>
            <a:ext cx="3257160" cy="4885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5584" y="970384"/>
            <a:ext cx="25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(2006 – Brubaker)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0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 in the closet.. And out again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“Murdock  papers” storyline – DD’s secret identity is restored, sort of.. (not by magic or technology, but by declaring the outing an “FBI frame”)</a:t>
            </a:r>
          </a:p>
          <a:p>
            <a:r>
              <a:rPr lang="en-GB" dirty="0" smtClean="0"/>
              <a:t>Change of writers</a:t>
            </a:r>
          </a:p>
          <a:p>
            <a:r>
              <a:rPr lang="en-GB" dirty="0" err="1" smtClean="0"/>
              <a:t>Bendis</a:t>
            </a:r>
            <a:r>
              <a:rPr lang="en-GB" dirty="0" smtClean="0"/>
              <a:t> (Brubaker) – identity was about being able to be yourself under the cover of darkness. Secrecy as self.</a:t>
            </a:r>
          </a:p>
          <a:p>
            <a:r>
              <a:rPr lang="en-GB" dirty="0" smtClean="0"/>
              <a:t>(Morrison – is Superman pretending to be Clark Kent , or is Clark </a:t>
            </a:r>
            <a:r>
              <a:rPr lang="en-GB" dirty="0"/>
              <a:t>K</a:t>
            </a:r>
            <a:r>
              <a:rPr lang="en-GB" dirty="0" smtClean="0"/>
              <a:t>ent pretending to be Superman?)</a:t>
            </a:r>
          </a:p>
          <a:p>
            <a:r>
              <a:rPr lang="en-GB" dirty="0" err="1" smtClean="0"/>
              <a:t>Waid</a:t>
            </a:r>
            <a:r>
              <a:rPr lang="en-GB" dirty="0" smtClean="0"/>
              <a:t> – identity is about being yourself to everyone. Living a whole identity. Being “out”. Also openness tied to good mental health, secrecy to depression.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59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3" y="649250"/>
            <a:ext cx="5069915" cy="3112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4865" y="279918"/>
            <a:ext cx="816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Self-outing … or taking yourself for an outing?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469" y="649250"/>
            <a:ext cx="5236238" cy="313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93" y="4035085"/>
            <a:ext cx="5079263" cy="227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356" y="4035085"/>
            <a:ext cx="5101688" cy="22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83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35" y="341930"/>
            <a:ext cx="5236238" cy="518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740" y="341930"/>
            <a:ext cx="5101688" cy="303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40" y="3604416"/>
            <a:ext cx="2758275" cy="2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5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1" y="196427"/>
            <a:ext cx="11742929" cy="62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Justifications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Always being told the young have no conception of privacy (Zuckerberg) or that they do but different from “ours” (</a:t>
            </a:r>
            <a:r>
              <a:rPr lang="en-GB" dirty="0" err="1" smtClean="0"/>
              <a:t>boyd</a:t>
            </a:r>
            <a:r>
              <a:rPr lang="en-GB" dirty="0" smtClean="0"/>
              <a:t>)</a:t>
            </a:r>
          </a:p>
          <a:p>
            <a:r>
              <a:rPr lang="en-GB" dirty="0" smtClean="0"/>
              <a:t>Marvel films immensely popular</a:t>
            </a:r>
          </a:p>
          <a:p>
            <a:r>
              <a:rPr lang="en-GB" dirty="0" smtClean="0"/>
              <a:t>What do they say about what we – and especially young – think about privacy and identity?</a:t>
            </a:r>
          </a:p>
          <a:p>
            <a:r>
              <a:rPr lang="en-GB" dirty="0" smtClean="0"/>
              <a:t>March 2014: Cpt America 2 : the Winter Soldier as the first post-Snowden privacy and anti NSA movie (Snowden, June 2013)</a:t>
            </a:r>
          </a:p>
          <a:p>
            <a:r>
              <a:rPr lang="en-GB" dirty="0" smtClean="0"/>
              <a:t>(Still true? Citizen 4 is a documentary..)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4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935" y="5061571"/>
            <a:ext cx="359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Last issue of </a:t>
            </a:r>
            <a:r>
              <a:rPr lang="en-GB" dirty="0" err="1" smtClean="0"/>
              <a:t>Waid</a:t>
            </a:r>
            <a:r>
              <a:rPr lang="en-GB" dirty="0" smtClean="0"/>
              <a:t> run, Sept 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5" y="241646"/>
            <a:ext cx="5312212" cy="3117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89" y="217292"/>
            <a:ext cx="3500480" cy="3142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511" y="217292"/>
            <a:ext cx="2896967" cy="4418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80" y="3505796"/>
            <a:ext cx="5295015" cy="31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07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2" y="0"/>
            <a:ext cx="12040308" cy="67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44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328737"/>
            <a:ext cx="5715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0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7" y="360099"/>
            <a:ext cx="6442399" cy="3607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" y="-318408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Clips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1. Project Insight - Freedom or fear?</a:t>
            </a:r>
          </a:p>
          <a:p>
            <a:r>
              <a:rPr lang="en-GB" dirty="0" smtClean="0"/>
              <a:t>2. Zola’s algorithm!</a:t>
            </a:r>
          </a:p>
          <a:p>
            <a:r>
              <a:rPr lang="en-GB" dirty="0" smtClean="0"/>
              <a:t>3. Poor </a:t>
            </a:r>
            <a:r>
              <a:rPr lang="en-GB" dirty="0" err="1" smtClean="0"/>
              <a:t>defense</a:t>
            </a:r>
            <a:r>
              <a:rPr lang="en-GB" dirty="0" smtClean="0"/>
              <a:t> of privacy 1</a:t>
            </a:r>
          </a:p>
          <a:p>
            <a:r>
              <a:rPr lang="en-GB" dirty="0" smtClean="0"/>
              <a:t>4. Poor </a:t>
            </a:r>
            <a:r>
              <a:rPr lang="en-GB" dirty="0" err="1" smtClean="0"/>
              <a:t>defense</a:t>
            </a:r>
            <a:r>
              <a:rPr lang="en-GB" dirty="0" smtClean="0"/>
              <a:t> of privacy 2</a:t>
            </a:r>
          </a:p>
          <a:p>
            <a:r>
              <a:rPr lang="en-GB" dirty="0" smtClean="0"/>
              <a:t>5. “</a:t>
            </a:r>
            <a:r>
              <a:rPr lang="en-GB" dirty="0"/>
              <a:t>B</a:t>
            </a:r>
            <a:r>
              <a:rPr lang="en-GB" dirty="0" smtClean="0"/>
              <a:t>ecause you need us.”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57" y="2426245"/>
            <a:ext cx="3073898" cy="307389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3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Does the code of the Marvel universe encourage surveillance?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717" y="2313992"/>
            <a:ext cx="5831634" cy="32657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35538"/>
            <a:ext cx="5181600" cy="41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Daredevil - Netflix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335" y="1815706"/>
            <a:ext cx="3892615" cy="2614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44" y="433656"/>
            <a:ext cx="4935893" cy="276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077" y="2924775"/>
            <a:ext cx="2381250" cy="300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399" y="3661340"/>
            <a:ext cx="3932270" cy="2808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516" y="4690261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Daredevil (Netflix, 2015): Nelson v Murdock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48922" cy="4351338"/>
          </a:xfrm>
        </p:spPr>
        <p:txBody>
          <a:bodyPr/>
          <a:lstStyle/>
          <a:p>
            <a:r>
              <a:rPr lang="en-GB" dirty="0"/>
              <a:t>That's how you knew Karen was telling the truth... when we first met her at the precinct. </a:t>
            </a:r>
            <a:endParaRPr lang="en-GB" dirty="0" smtClean="0"/>
          </a:p>
          <a:p>
            <a:r>
              <a:rPr lang="en-GB" dirty="0" smtClean="0"/>
              <a:t>Yeah</a:t>
            </a:r>
            <a:r>
              <a:rPr lang="en-GB" dirty="0"/>
              <a:t>.</a:t>
            </a:r>
          </a:p>
          <a:p>
            <a:r>
              <a:rPr lang="en-GB" dirty="0"/>
              <a:t>You listened to her heartbeat without her permission? We're lawyers! You can't do that!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1745" y="1825625"/>
            <a:ext cx="6453610" cy="42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9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Daredevil and (secret) identity (the law bit)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7584"/>
            <a:ext cx="10896600" cy="495455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Real names policies</a:t>
            </a:r>
          </a:p>
          <a:p>
            <a:r>
              <a:rPr lang="en-GB" dirty="0" smtClean="0"/>
              <a:t>Edwards “From the Fantasy to the Reality: Social Media and Real Name Policies”</a:t>
            </a:r>
          </a:p>
          <a:p>
            <a:r>
              <a:rPr lang="en-GB" dirty="0" smtClean="0"/>
              <a:t>FB – foreign names (Gaelic? ), drag queens, discrimination vs trans people, Native </a:t>
            </a:r>
            <a:r>
              <a:rPr lang="en-GB" dirty="0"/>
              <a:t>A</a:t>
            </a:r>
            <a:r>
              <a:rPr lang="en-GB" dirty="0" smtClean="0"/>
              <a:t>mericans</a:t>
            </a:r>
          </a:p>
          <a:p>
            <a:r>
              <a:rPr lang="en-GB" dirty="0" smtClean="0">
                <a:hlinkClick r:id="rId2" action="ppaction://hlinksldjump"/>
              </a:rPr>
              <a:t>More serious cases :</a:t>
            </a:r>
            <a:r>
              <a:rPr lang="en-GB" dirty="0" smtClean="0"/>
              <a:t> escaping violent ex </a:t>
            </a:r>
            <a:r>
              <a:rPr lang="en-GB" dirty="0" err="1" smtClean="0"/>
              <a:t>es</a:t>
            </a:r>
            <a:r>
              <a:rPr lang="en-GB" dirty="0" smtClean="0"/>
              <a:t>, fearing the sack, civil servants, academics, political dissidence ..</a:t>
            </a:r>
          </a:p>
          <a:p>
            <a:r>
              <a:rPr lang="en-GB" dirty="0" smtClean="0"/>
              <a:t>The fantasy: Online world was meant to be one where the “I” could be escaped – </a:t>
            </a:r>
            <a:r>
              <a:rPr lang="en-GB" dirty="0" smtClean="0"/>
              <a:t>gender </a:t>
            </a:r>
            <a:r>
              <a:rPr lang="en-GB" dirty="0" smtClean="0"/>
              <a:t>bending, VW avatars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Vs The reality: being tied to one identity for </a:t>
            </a:r>
            <a:r>
              <a:rPr lang="en-GB" i="1" dirty="0" smtClean="0"/>
              <a:t>security</a:t>
            </a:r>
            <a:r>
              <a:rPr lang="en-GB" dirty="0" smtClean="0"/>
              <a:t> and </a:t>
            </a:r>
            <a:r>
              <a:rPr lang="en-GB" i="1" dirty="0" smtClean="0"/>
              <a:t>monetisation</a:t>
            </a:r>
          </a:p>
          <a:p>
            <a:r>
              <a:rPr lang="en-GB" dirty="0" smtClean="0"/>
              <a:t>Facebook’s real name policy increasingly enforced despite bad PR (G+)</a:t>
            </a:r>
          </a:p>
          <a:p>
            <a:r>
              <a:rPr lang="en-GB" dirty="0" smtClean="0"/>
              <a:t>HL Select Committee had to be talked out of recommending </a:t>
            </a:r>
            <a:r>
              <a:rPr lang="en-GB" dirty="0" err="1" smtClean="0"/>
              <a:t>mandatyory</a:t>
            </a:r>
            <a:r>
              <a:rPr lang="en-GB" dirty="0" smtClean="0"/>
              <a:t> real names policy online (2014)</a:t>
            </a:r>
          </a:p>
          <a:p>
            <a:r>
              <a:rPr lang="en-GB" dirty="0" smtClean="0"/>
              <a:t>“[The policy] helps keep people safe,” said Zuckerberg.  (July 2015)</a:t>
            </a:r>
          </a:p>
          <a:p>
            <a:r>
              <a:rPr lang="en-GB" dirty="0" smtClean="0"/>
              <a:t>Germany – Hamburg DPA demanded people be allowed to use pseudonyms on FB ;  may win despite Irish jurisdiction over FB (? ) following </a:t>
            </a:r>
            <a:r>
              <a:rPr lang="en-GB" i="1" dirty="0" smtClean="0"/>
              <a:t>Google Spain </a:t>
            </a:r>
            <a:r>
              <a:rPr lang="en-GB" dirty="0" smtClean="0"/>
              <a:t>case</a:t>
            </a:r>
          </a:p>
          <a:p>
            <a:r>
              <a:rPr lang="en-GB" dirty="0" smtClean="0"/>
              <a:t>England – </a:t>
            </a:r>
            <a:r>
              <a:rPr lang="en-GB" dirty="0" err="1" smtClean="0"/>
              <a:t>Nightjack</a:t>
            </a:r>
            <a:r>
              <a:rPr lang="en-GB" dirty="0" smtClean="0"/>
              <a:t> case v Times (2009)  – is being a superhero an  “inherently public activity”? So outing not a breach </a:t>
            </a:r>
            <a:r>
              <a:rPr lang="en-GB" smtClean="0"/>
              <a:t>of confidence?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i="1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24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9562"/>
            <a:ext cx="68580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61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591</Words>
  <Application>Microsoft Office PowerPoint</Application>
  <PresentationFormat>Widescreen</PresentationFormat>
  <Paragraphs>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Conceptions of Privacy in the Marvel Universe</vt:lpstr>
      <vt:lpstr>Justifications</vt:lpstr>
      <vt:lpstr>PowerPoint Presentation</vt:lpstr>
      <vt:lpstr>Clips </vt:lpstr>
      <vt:lpstr>Does the code of the Marvel universe encourage surveillance?</vt:lpstr>
      <vt:lpstr>Daredevil - Netflix</vt:lpstr>
      <vt:lpstr>Daredevil (Netflix, 2015): Nelson v Murdock</vt:lpstr>
      <vt:lpstr>Daredevil and (secret) identity (the law bit)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in the closet.. And out again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Conceptions of Privacy in the Marvel Universe</dc:title>
  <dc:creator>lilian edwards</dc:creator>
  <cp:lastModifiedBy>lilian edwards</cp:lastModifiedBy>
  <cp:revision>24</cp:revision>
  <dcterms:created xsi:type="dcterms:W3CDTF">2015-09-20T18:24:00Z</dcterms:created>
  <dcterms:modified xsi:type="dcterms:W3CDTF">2015-09-22T23:51:24Z</dcterms:modified>
</cp:coreProperties>
</file>