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2" r:id="rId4"/>
    <p:sldId id="273" r:id="rId5"/>
    <p:sldId id="274" r:id="rId6"/>
    <p:sldId id="279" r:id="rId7"/>
    <p:sldId id="258" r:id="rId8"/>
    <p:sldId id="269" r:id="rId9"/>
    <p:sldId id="263" r:id="rId10"/>
    <p:sldId id="259" r:id="rId11"/>
    <p:sldId id="260" r:id="rId12"/>
    <p:sldId id="267" r:id="rId13"/>
    <p:sldId id="264" r:id="rId14"/>
    <p:sldId id="265" r:id="rId15"/>
    <p:sldId id="261" r:id="rId16"/>
    <p:sldId id="268" r:id="rId17"/>
    <p:sldId id="271" r:id="rId18"/>
    <p:sldId id="266" r:id="rId19"/>
    <p:sldId id="281" r:id="rId20"/>
    <p:sldId id="275" r:id="rId21"/>
    <p:sldId id="276" r:id="rId22"/>
    <p:sldId id="277" r:id="rId23"/>
    <p:sldId id="278" r:id="rId24"/>
    <p:sldId id="282" r:id="rId25"/>
    <p:sldId id="283" r:id="rId26"/>
    <p:sldId id="284" r:id="rId27"/>
    <p:sldId id="280" r:id="rId28"/>
    <p:sldId id="2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5" autoAdjust="0"/>
    <p:restoredTop sz="48043" autoAdjust="0"/>
  </p:normalViewPr>
  <p:slideViewPr>
    <p:cSldViewPr>
      <p:cViewPr varScale="1">
        <p:scale>
          <a:sx n="33" d="100"/>
          <a:sy n="33" d="100"/>
        </p:scale>
        <p:origin x="-243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75CC9D-C912-4429-B8CF-1B556E1221F0}" type="datetimeFigureOut">
              <a:rPr lang="en-GB" smtClean="0"/>
              <a:t>28/09/2015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DD8F3F-CB38-4D2B-81AC-BB622C153A14}" type="slidenum">
              <a:rPr lang="en-GB" smtClean="0"/>
              <a:t>‹#›</a:t>
            </a:fld>
            <a:endParaRPr lang="en-GB"/>
          </a:p>
        </p:txBody>
      </p:sp>
    </p:spTree>
    <p:extLst>
      <p:ext uri="{BB962C8B-B14F-4D97-AF65-F5344CB8AC3E}">
        <p14:creationId xmlns:p14="http://schemas.microsoft.com/office/powerpoint/2010/main" val="377550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DD8F3F-CB38-4D2B-81AC-BB622C153A14}" type="slidenum">
              <a:rPr lang="en-GB" smtClean="0"/>
              <a:t>3</a:t>
            </a:fld>
            <a:endParaRPr lang="en-GB"/>
          </a:p>
        </p:txBody>
      </p:sp>
    </p:spTree>
    <p:extLst>
      <p:ext uri="{BB962C8B-B14F-4D97-AF65-F5344CB8AC3E}">
        <p14:creationId xmlns:p14="http://schemas.microsoft.com/office/powerpoint/2010/main" val="883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DD8F3F-CB38-4D2B-81AC-BB622C153A14}" type="slidenum">
              <a:rPr lang="en-GB" smtClean="0"/>
              <a:t>24</a:t>
            </a:fld>
            <a:endParaRPr lang="en-GB"/>
          </a:p>
        </p:txBody>
      </p:sp>
    </p:spTree>
    <p:extLst>
      <p:ext uri="{BB962C8B-B14F-4D97-AF65-F5344CB8AC3E}">
        <p14:creationId xmlns:p14="http://schemas.microsoft.com/office/powerpoint/2010/main" val="130766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https://www.youtube.com/watch?v=MCrXva4DTtE </a:t>
            </a:r>
            <a:endParaRPr lang="en-GB" dirty="0"/>
          </a:p>
        </p:txBody>
      </p:sp>
      <p:sp>
        <p:nvSpPr>
          <p:cNvPr id="4" name="Slide Number Placeholder 3"/>
          <p:cNvSpPr>
            <a:spLocks noGrp="1"/>
          </p:cNvSpPr>
          <p:nvPr>
            <p:ph type="sldNum" sz="quarter" idx="10"/>
          </p:nvPr>
        </p:nvSpPr>
        <p:spPr/>
        <p:txBody>
          <a:bodyPr/>
          <a:lstStyle/>
          <a:p>
            <a:fld id="{1CDD8F3F-CB38-4D2B-81AC-BB622C153A14}" type="slidenum">
              <a:rPr lang="en-GB" smtClean="0"/>
              <a:t>8</a:t>
            </a:fld>
            <a:endParaRPr lang="en-GB"/>
          </a:p>
        </p:txBody>
      </p:sp>
    </p:spTree>
    <p:extLst>
      <p:ext uri="{BB962C8B-B14F-4D97-AF65-F5344CB8AC3E}">
        <p14:creationId xmlns:p14="http://schemas.microsoft.com/office/powerpoint/2010/main" val="323533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DD8F3F-CB38-4D2B-81AC-BB622C153A14}" type="slidenum">
              <a:rPr lang="en-GB" smtClean="0"/>
              <a:t>9</a:t>
            </a:fld>
            <a:endParaRPr lang="en-GB"/>
          </a:p>
        </p:txBody>
      </p:sp>
    </p:spTree>
    <p:extLst>
      <p:ext uri="{BB962C8B-B14F-4D97-AF65-F5344CB8AC3E}">
        <p14:creationId xmlns:p14="http://schemas.microsoft.com/office/powerpoint/2010/main" val="287510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https://www.youtube.com/watch?v=SVi3-PrQ0pY 1.30 </a:t>
            </a:r>
            <a:endParaRPr lang="en-GB" dirty="0"/>
          </a:p>
        </p:txBody>
      </p:sp>
      <p:sp>
        <p:nvSpPr>
          <p:cNvPr id="4" name="Slide Number Placeholder 3"/>
          <p:cNvSpPr>
            <a:spLocks noGrp="1"/>
          </p:cNvSpPr>
          <p:nvPr>
            <p:ph type="sldNum" sz="quarter" idx="10"/>
          </p:nvPr>
        </p:nvSpPr>
        <p:spPr/>
        <p:txBody>
          <a:bodyPr/>
          <a:lstStyle/>
          <a:p>
            <a:fld id="{1CDD8F3F-CB38-4D2B-81AC-BB622C153A14}" type="slidenum">
              <a:rPr lang="en-GB" smtClean="0"/>
              <a:t>10</a:t>
            </a:fld>
            <a:endParaRPr lang="en-GB"/>
          </a:p>
        </p:txBody>
      </p:sp>
    </p:spTree>
    <p:extLst>
      <p:ext uri="{BB962C8B-B14F-4D97-AF65-F5344CB8AC3E}">
        <p14:creationId xmlns:p14="http://schemas.microsoft.com/office/powerpoint/2010/main" val="532519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https://www.youtube.com/watch?v=FdSORiSaRW8.20</a:t>
            </a:r>
            <a:endParaRPr lang="en-GB" dirty="0"/>
          </a:p>
        </p:txBody>
      </p:sp>
      <p:sp>
        <p:nvSpPr>
          <p:cNvPr id="4" name="Slide Number Placeholder 3"/>
          <p:cNvSpPr>
            <a:spLocks noGrp="1"/>
          </p:cNvSpPr>
          <p:nvPr>
            <p:ph type="sldNum" sz="quarter" idx="10"/>
          </p:nvPr>
        </p:nvSpPr>
        <p:spPr/>
        <p:txBody>
          <a:bodyPr/>
          <a:lstStyle/>
          <a:p>
            <a:fld id="{1CDD8F3F-CB38-4D2B-81AC-BB622C153A14}" type="slidenum">
              <a:rPr lang="en-GB" smtClean="0"/>
              <a:t>11</a:t>
            </a:fld>
            <a:endParaRPr lang="en-GB"/>
          </a:p>
        </p:txBody>
      </p:sp>
    </p:spTree>
    <p:extLst>
      <p:ext uri="{BB962C8B-B14F-4D97-AF65-F5344CB8AC3E}">
        <p14:creationId xmlns:p14="http://schemas.microsoft.com/office/powerpoint/2010/main" val="255951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DD8F3F-CB38-4D2B-81AC-BB622C153A14}" type="slidenum">
              <a:rPr lang="en-GB" smtClean="0"/>
              <a:t>16</a:t>
            </a:fld>
            <a:endParaRPr lang="en-GB"/>
          </a:p>
        </p:txBody>
      </p:sp>
    </p:spTree>
    <p:extLst>
      <p:ext uri="{BB962C8B-B14F-4D97-AF65-F5344CB8AC3E}">
        <p14:creationId xmlns:p14="http://schemas.microsoft.com/office/powerpoint/2010/main" val="418974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DD8F3F-CB38-4D2B-81AC-BB622C153A14}" type="slidenum">
              <a:rPr lang="en-GB" smtClean="0"/>
              <a:t>18</a:t>
            </a:fld>
            <a:endParaRPr lang="en-GB"/>
          </a:p>
        </p:txBody>
      </p:sp>
    </p:spTree>
    <p:extLst>
      <p:ext uri="{BB962C8B-B14F-4D97-AF65-F5344CB8AC3E}">
        <p14:creationId xmlns:p14="http://schemas.microsoft.com/office/powerpoint/2010/main" val="322888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DD8F3F-CB38-4D2B-81AC-BB622C153A14}" type="slidenum">
              <a:rPr lang="en-GB" smtClean="0"/>
              <a:t>19</a:t>
            </a:fld>
            <a:endParaRPr lang="en-GB"/>
          </a:p>
        </p:txBody>
      </p:sp>
    </p:spTree>
    <p:extLst>
      <p:ext uri="{BB962C8B-B14F-4D97-AF65-F5344CB8AC3E}">
        <p14:creationId xmlns:p14="http://schemas.microsoft.com/office/powerpoint/2010/main" val="13613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DD8F3F-CB38-4D2B-81AC-BB622C153A14}" type="slidenum">
              <a:rPr lang="en-GB" smtClean="0"/>
              <a:t>20</a:t>
            </a:fld>
            <a:endParaRPr lang="en-GB"/>
          </a:p>
        </p:txBody>
      </p:sp>
    </p:spTree>
    <p:extLst>
      <p:ext uri="{BB962C8B-B14F-4D97-AF65-F5344CB8AC3E}">
        <p14:creationId xmlns:p14="http://schemas.microsoft.com/office/powerpoint/2010/main" val="46209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912219-B113-4989-B8A9-E7CE1DC0A00C}"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9434C-798B-4F5C-94FB-B9DC5452CC0B}" type="slidenum">
              <a:rPr lang="en-GB" smtClean="0"/>
              <a:t>‹#›</a:t>
            </a:fld>
            <a:endParaRPr lang="en-GB"/>
          </a:p>
        </p:txBody>
      </p:sp>
    </p:spTree>
    <p:extLst>
      <p:ext uri="{BB962C8B-B14F-4D97-AF65-F5344CB8AC3E}">
        <p14:creationId xmlns:p14="http://schemas.microsoft.com/office/powerpoint/2010/main" val="145861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912219-B113-4989-B8A9-E7CE1DC0A00C}"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9434C-798B-4F5C-94FB-B9DC5452CC0B}" type="slidenum">
              <a:rPr lang="en-GB" smtClean="0"/>
              <a:t>‹#›</a:t>
            </a:fld>
            <a:endParaRPr lang="en-GB"/>
          </a:p>
        </p:txBody>
      </p:sp>
    </p:spTree>
    <p:extLst>
      <p:ext uri="{BB962C8B-B14F-4D97-AF65-F5344CB8AC3E}">
        <p14:creationId xmlns:p14="http://schemas.microsoft.com/office/powerpoint/2010/main" val="386919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912219-B113-4989-B8A9-E7CE1DC0A00C}"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9434C-798B-4F5C-94FB-B9DC5452CC0B}" type="slidenum">
              <a:rPr lang="en-GB" smtClean="0"/>
              <a:t>‹#›</a:t>
            </a:fld>
            <a:endParaRPr lang="en-GB"/>
          </a:p>
        </p:txBody>
      </p:sp>
    </p:spTree>
    <p:extLst>
      <p:ext uri="{BB962C8B-B14F-4D97-AF65-F5344CB8AC3E}">
        <p14:creationId xmlns:p14="http://schemas.microsoft.com/office/powerpoint/2010/main" val="345029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912219-B113-4989-B8A9-E7CE1DC0A00C}"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9434C-798B-4F5C-94FB-B9DC5452CC0B}" type="slidenum">
              <a:rPr lang="en-GB" smtClean="0"/>
              <a:t>‹#›</a:t>
            </a:fld>
            <a:endParaRPr lang="en-GB"/>
          </a:p>
        </p:txBody>
      </p:sp>
    </p:spTree>
    <p:extLst>
      <p:ext uri="{BB962C8B-B14F-4D97-AF65-F5344CB8AC3E}">
        <p14:creationId xmlns:p14="http://schemas.microsoft.com/office/powerpoint/2010/main" val="386560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912219-B113-4989-B8A9-E7CE1DC0A00C}"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9434C-798B-4F5C-94FB-B9DC5452CC0B}" type="slidenum">
              <a:rPr lang="en-GB" smtClean="0"/>
              <a:t>‹#›</a:t>
            </a:fld>
            <a:endParaRPr lang="en-GB"/>
          </a:p>
        </p:txBody>
      </p:sp>
    </p:spTree>
    <p:extLst>
      <p:ext uri="{BB962C8B-B14F-4D97-AF65-F5344CB8AC3E}">
        <p14:creationId xmlns:p14="http://schemas.microsoft.com/office/powerpoint/2010/main" val="57539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912219-B113-4989-B8A9-E7CE1DC0A00C}" type="datetimeFigureOut">
              <a:rPr lang="en-GB" smtClean="0"/>
              <a:t>28/09/2015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9434C-798B-4F5C-94FB-B9DC5452CC0B}" type="slidenum">
              <a:rPr lang="en-GB" smtClean="0"/>
              <a:t>‹#›</a:t>
            </a:fld>
            <a:endParaRPr lang="en-GB"/>
          </a:p>
        </p:txBody>
      </p:sp>
    </p:spTree>
    <p:extLst>
      <p:ext uri="{BB962C8B-B14F-4D97-AF65-F5344CB8AC3E}">
        <p14:creationId xmlns:p14="http://schemas.microsoft.com/office/powerpoint/2010/main" val="341653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912219-B113-4989-B8A9-E7CE1DC0A00C}" type="datetimeFigureOut">
              <a:rPr lang="en-GB" smtClean="0"/>
              <a:t>28/09/2015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69434C-798B-4F5C-94FB-B9DC5452CC0B}" type="slidenum">
              <a:rPr lang="en-GB" smtClean="0"/>
              <a:t>‹#›</a:t>
            </a:fld>
            <a:endParaRPr lang="en-GB"/>
          </a:p>
        </p:txBody>
      </p:sp>
    </p:spTree>
    <p:extLst>
      <p:ext uri="{BB962C8B-B14F-4D97-AF65-F5344CB8AC3E}">
        <p14:creationId xmlns:p14="http://schemas.microsoft.com/office/powerpoint/2010/main" val="81517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912219-B113-4989-B8A9-E7CE1DC0A00C}" type="datetimeFigureOut">
              <a:rPr lang="en-GB" smtClean="0"/>
              <a:t>28/09/2015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69434C-798B-4F5C-94FB-B9DC5452CC0B}" type="slidenum">
              <a:rPr lang="en-GB" smtClean="0"/>
              <a:t>‹#›</a:t>
            </a:fld>
            <a:endParaRPr lang="en-GB"/>
          </a:p>
        </p:txBody>
      </p:sp>
    </p:spTree>
    <p:extLst>
      <p:ext uri="{BB962C8B-B14F-4D97-AF65-F5344CB8AC3E}">
        <p14:creationId xmlns:p14="http://schemas.microsoft.com/office/powerpoint/2010/main" val="295735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12219-B113-4989-B8A9-E7CE1DC0A00C}" type="datetimeFigureOut">
              <a:rPr lang="en-GB" smtClean="0"/>
              <a:t>28/09/2015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69434C-798B-4F5C-94FB-B9DC5452CC0B}" type="slidenum">
              <a:rPr lang="en-GB" smtClean="0"/>
              <a:t>‹#›</a:t>
            </a:fld>
            <a:endParaRPr lang="en-GB"/>
          </a:p>
        </p:txBody>
      </p:sp>
    </p:spTree>
    <p:extLst>
      <p:ext uri="{BB962C8B-B14F-4D97-AF65-F5344CB8AC3E}">
        <p14:creationId xmlns:p14="http://schemas.microsoft.com/office/powerpoint/2010/main" val="51606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12219-B113-4989-B8A9-E7CE1DC0A00C}" type="datetimeFigureOut">
              <a:rPr lang="en-GB" smtClean="0"/>
              <a:t>28/09/2015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9434C-798B-4F5C-94FB-B9DC5452CC0B}" type="slidenum">
              <a:rPr lang="en-GB" smtClean="0"/>
              <a:t>‹#›</a:t>
            </a:fld>
            <a:endParaRPr lang="en-GB"/>
          </a:p>
        </p:txBody>
      </p:sp>
    </p:spTree>
    <p:extLst>
      <p:ext uri="{BB962C8B-B14F-4D97-AF65-F5344CB8AC3E}">
        <p14:creationId xmlns:p14="http://schemas.microsoft.com/office/powerpoint/2010/main" val="179003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12219-B113-4989-B8A9-E7CE1DC0A00C}" type="datetimeFigureOut">
              <a:rPr lang="en-GB" smtClean="0"/>
              <a:t>28/09/2015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9434C-798B-4F5C-94FB-B9DC5452CC0B}" type="slidenum">
              <a:rPr lang="en-GB" smtClean="0"/>
              <a:t>‹#›</a:t>
            </a:fld>
            <a:endParaRPr lang="en-GB"/>
          </a:p>
        </p:txBody>
      </p:sp>
    </p:spTree>
    <p:extLst>
      <p:ext uri="{BB962C8B-B14F-4D97-AF65-F5344CB8AC3E}">
        <p14:creationId xmlns:p14="http://schemas.microsoft.com/office/powerpoint/2010/main" val="86816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12219-B113-4989-B8A9-E7CE1DC0A00C}" type="datetimeFigureOut">
              <a:rPr lang="en-GB" smtClean="0"/>
              <a:t>28/09/2015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9434C-798B-4F5C-94FB-B9DC5452CC0B}" type="slidenum">
              <a:rPr lang="en-GB" smtClean="0"/>
              <a:t>‹#›</a:t>
            </a:fld>
            <a:endParaRPr lang="en-GB"/>
          </a:p>
        </p:txBody>
      </p:sp>
    </p:spTree>
    <p:extLst>
      <p:ext uri="{BB962C8B-B14F-4D97-AF65-F5344CB8AC3E}">
        <p14:creationId xmlns:p14="http://schemas.microsoft.com/office/powerpoint/2010/main" val="3482749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hyperlink" Target="mailto:urgent@airbnb.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A golden ticket? Uber, Airbnb and the Chocolate Factory of the sharing economy</a:t>
            </a:r>
            <a:br>
              <a:rPr lang="en-GB" dirty="0" smtClean="0"/>
            </a:br>
            <a:r>
              <a:rPr lang="en-GB" dirty="0" smtClean="0"/>
              <a:t>Catherine Easton </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509120"/>
            <a:ext cx="4490320" cy="2030055"/>
          </a:xfrm>
          <a:prstGeom prst="rect">
            <a:avLst/>
          </a:prstGeom>
        </p:spPr>
      </p:pic>
    </p:spTree>
    <p:extLst>
      <p:ext uri="{BB962C8B-B14F-4D97-AF65-F5344CB8AC3E}">
        <p14:creationId xmlns:p14="http://schemas.microsoft.com/office/powerpoint/2010/main" val="3723166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76672"/>
            <a:ext cx="4998988" cy="3744416"/>
          </a:xfrm>
          <a:prstGeom prst="rect">
            <a:avLst/>
          </a:prstGeom>
        </p:spPr>
      </p:pic>
      <p:sp>
        <p:nvSpPr>
          <p:cNvPr id="3" name="TextBox 2"/>
          <p:cNvSpPr txBox="1"/>
          <p:nvPr/>
        </p:nvSpPr>
        <p:spPr>
          <a:xfrm>
            <a:off x="1331640" y="4941168"/>
            <a:ext cx="5256584" cy="923330"/>
          </a:xfrm>
          <a:prstGeom prst="rect">
            <a:avLst/>
          </a:prstGeom>
          <a:noFill/>
        </p:spPr>
        <p:txBody>
          <a:bodyPr wrap="square" rtlCol="0">
            <a:spAutoFit/>
          </a:bodyPr>
          <a:lstStyle/>
          <a:p>
            <a:r>
              <a:rPr lang="en-GB" sz="5400" b="1" dirty="0" smtClean="0"/>
              <a:t>An intermediary</a:t>
            </a:r>
            <a:endParaRPr lang="en-GB" sz="5400" b="1" dirty="0"/>
          </a:p>
        </p:txBody>
      </p:sp>
    </p:spTree>
    <p:extLst>
      <p:ext uri="{BB962C8B-B14F-4D97-AF65-F5344CB8AC3E}">
        <p14:creationId xmlns:p14="http://schemas.microsoft.com/office/powerpoint/2010/main" val="202053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548680"/>
            <a:ext cx="5006925" cy="3319809"/>
          </a:xfrm>
          <a:prstGeom prst="rect">
            <a:avLst/>
          </a:prstGeom>
        </p:spPr>
      </p:pic>
      <p:sp>
        <p:nvSpPr>
          <p:cNvPr id="3" name="TextBox 2"/>
          <p:cNvSpPr txBox="1"/>
          <p:nvPr/>
        </p:nvSpPr>
        <p:spPr>
          <a:xfrm>
            <a:off x="5670911" y="548680"/>
            <a:ext cx="3367558" cy="2585323"/>
          </a:xfrm>
          <a:prstGeom prst="rect">
            <a:avLst/>
          </a:prstGeom>
          <a:noFill/>
        </p:spPr>
        <p:txBody>
          <a:bodyPr wrap="square" rtlCol="0">
            <a:spAutoFit/>
          </a:bodyPr>
          <a:lstStyle/>
          <a:p>
            <a:r>
              <a:rPr lang="en-GB" sz="5400" dirty="0" smtClean="0"/>
              <a:t>Help! Police! Murder!</a:t>
            </a:r>
            <a:endParaRPr lang="en-GB" sz="5400" dirty="0"/>
          </a:p>
        </p:txBody>
      </p:sp>
      <p:sp>
        <p:nvSpPr>
          <p:cNvPr id="5" name="TextBox 4"/>
          <p:cNvSpPr txBox="1"/>
          <p:nvPr/>
        </p:nvSpPr>
        <p:spPr>
          <a:xfrm>
            <a:off x="336181" y="5361164"/>
            <a:ext cx="4303058" cy="1477328"/>
          </a:xfrm>
          <a:prstGeom prst="rect">
            <a:avLst/>
          </a:prstGeom>
          <a:noFill/>
        </p:spPr>
        <p:txBody>
          <a:bodyPr wrap="square" rtlCol="0">
            <a:spAutoFit/>
          </a:bodyPr>
          <a:lstStyle/>
          <a:p>
            <a:r>
              <a:rPr lang="en-GB" dirty="0"/>
              <a:t>*Please note that Airbnb has no control over the conduct of Hosts and disclaims all liability. Failure of Hosts to satisfy their responsibilities may result in suspension of activity or removal from the Airbnb website.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149080"/>
            <a:ext cx="1034929" cy="1034929"/>
          </a:xfrm>
          <a:prstGeom prst="rect">
            <a:avLst/>
          </a:prstGeom>
        </p:spPr>
      </p:pic>
      <p:sp>
        <p:nvSpPr>
          <p:cNvPr id="7" name="TextBox 6"/>
          <p:cNvSpPr txBox="1"/>
          <p:nvPr/>
        </p:nvSpPr>
        <p:spPr>
          <a:xfrm>
            <a:off x="4400155" y="3874586"/>
            <a:ext cx="4757296" cy="2062103"/>
          </a:xfrm>
          <a:prstGeom prst="rect">
            <a:avLst/>
          </a:prstGeom>
          <a:noFill/>
        </p:spPr>
        <p:txBody>
          <a:bodyPr wrap="square" rtlCol="0">
            <a:spAutoFit/>
          </a:bodyPr>
          <a:lstStyle/>
          <a:p>
            <a:r>
              <a:rPr lang="en-GB" sz="1600" dirty="0"/>
              <a:t>UBER SHALL NOT BE LIABLE FOR INDIRECT, INCIDENTAL, SPECIAL, EXEMPLARY, PUNITIVE, OR CONSEQUENTIAL DAMAGES, INCLUDING LOST PROFITS, LOST DATA, PERSONAL INJURY, OR PROPERTY DAMAGE RELATED TO, IN CONNECTION WITH, OR OTHERWISE RESULTING FROM ANY USE OF THE SERVICES, EVEN IF UBER HAS BEEN ADVISED OF THE POSSIBILITY OF SUCH DAMAGES.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4690" y="5699778"/>
            <a:ext cx="1428750" cy="800100"/>
          </a:xfrm>
          <a:prstGeom prst="rect">
            <a:avLst/>
          </a:prstGeom>
        </p:spPr>
      </p:pic>
    </p:spTree>
    <p:extLst>
      <p:ext uri="{BB962C8B-B14F-4D97-AF65-F5344CB8AC3E}">
        <p14:creationId xmlns:p14="http://schemas.microsoft.com/office/powerpoint/2010/main" val="2010147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7" t="15006" r="28839" b="4916"/>
          <a:stretch/>
        </p:blipFill>
        <p:spPr bwMode="auto">
          <a:xfrm>
            <a:off x="-1" y="27312"/>
            <a:ext cx="4355977" cy="3229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87" t="5572" r="16657" b="17701"/>
          <a:stretch/>
        </p:blipFill>
        <p:spPr bwMode="auto">
          <a:xfrm>
            <a:off x="179512" y="3256384"/>
            <a:ext cx="5976664" cy="3147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932" t="16010" r="39833" b="17212"/>
          <a:stretch/>
        </p:blipFill>
        <p:spPr bwMode="auto">
          <a:xfrm>
            <a:off x="4575703" y="27312"/>
            <a:ext cx="4053878" cy="329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2123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91" r="7251" b="5031"/>
          <a:stretch/>
        </p:blipFill>
        <p:spPr bwMode="auto">
          <a:xfrm>
            <a:off x="191819" y="82633"/>
            <a:ext cx="4397189" cy="3119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9927" r="35139" b="6250"/>
          <a:stretch/>
        </p:blipFill>
        <p:spPr bwMode="auto">
          <a:xfrm>
            <a:off x="4605068" y="100853"/>
            <a:ext cx="4219575" cy="306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8083" y="3166782"/>
            <a:ext cx="3600400" cy="3539430"/>
          </a:xfrm>
          <a:prstGeom prst="rect">
            <a:avLst/>
          </a:prstGeom>
          <a:noFill/>
        </p:spPr>
        <p:txBody>
          <a:bodyPr wrap="square" rtlCol="0">
            <a:spAutoFit/>
          </a:bodyPr>
          <a:lstStyle/>
          <a:p>
            <a:r>
              <a:rPr lang="en-GB" sz="2800" dirty="0"/>
              <a:t>“Emily's call to Airbnb's "urgent" line was ignored for 14 hours</a:t>
            </a:r>
            <a:r>
              <a:rPr lang="en-GB" sz="2800" dirty="0" smtClean="0"/>
              <a:t>… she </a:t>
            </a:r>
            <a:r>
              <a:rPr lang="en-GB" sz="2800" dirty="0"/>
              <a:t>was only able to get a call back after contacting a friend who happens to freelance for Airbnb”.</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936975"/>
            <a:ext cx="374332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610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268760"/>
            <a:ext cx="7704856" cy="4524315"/>
          </a:xfrm>
          <a:prstGeom prst="rect">
            <a:avLst/>
          </a:prstGeom>
          <a:noFill/>
        </p:spPr>
        <p:txBody>
          <a:bodyPr wrap="square" rtlCol="0">
            <a:spAutoFit/>
          </a:bodyPr>
          <a:lstStyle/>
          <a:p>
            <a:r>
              <a:rPr lang="en-GB" dirty="0" smtClean="0">
                <a:hlinkClick r:id="rId2"/>
              </a:rPr>
              <a:t>urgent@airbnb.com</a:t>
            </a:r>
            <a:r>
              <a:rPr lang="en-GB" dirty="0" smtClean="0"/>
              <a:t> </a:t>
            </a:r>
          </a:p>
          <a:p>
            <a:r>
              <a:rPr lang="en-GB" dirty="0" smtClean="0"/>
              <a:t>From</a:t>
            </a:r>
            <a:r>
              <a:rPr lang="en-GB" dirty="0"/>
              <a:t>: Airbnb Community Support</a:t>
            </a:r>
          </a:p>
          <a:p>
            <a:r>
              <a:rPr lang="en-GB" dirty="0"/>
              <a:t> Date: Fri, Apr 22, 2011 at 11:43 PM</a:t>
            </a:r>
          </a:p>
          <a:p>
            <a:r>
              <a:rPr lang="en-GB" dirty="0"/>
              <a:t> Subject: Request received: Emergency Situation: tenants ruined my apartment and stole things</a:t>
            </a:r>
          </a:p>
          <a:p>
            <a:r>
              <a:rPr lang="en-GB" dirty="0"/>
              <a:t> To: Troy Dayton </a:t>
            </a:r>
          </a:p>
          <a:p>
            <a:endParaRPr lang="en-GB" dirty="0"/>
          </a:p>
          <a:p>
            <a:r>
              <a:rPr lang="en-GB" dirty="0"/>
              <a:t>— Please respond above this line. —</a:t>
            </a:r>
          </a:p>
          <a:p>
            <a:r>
              <a:rPr lang="en-GB" dirty="0"/>
              <a:t>Thanks for contacting Airbnb community support!</a:t>
            </a:r>
          </a:p>
          <a:p>
            <a:endParaRPr lang="en-GB" dirty="0"/>
          </a:p>
          <a:p>
            <a:r>
              <a:rPr lang="en-GB" dirty="0"/>
              <a:t>Your request (#124683) has been received, and is being reviewed by our support staff. Please note that, due to an overwhelming number of inquiries, our responses may be delayed. Thank you for your patience</a:t>
            </a:r>
            <a:r>
              <a:rPr lang="en-GB" dirty="0" smtClean="0"/>
              <a:t>.</a:t>
            </a:r>
          </a:p>
          <a:p>
            <a:endParaRPr lang="en-GB" dirty="0"/>
          </a:p>
          <a:p>
            <a:r>
              <a:rPr lang="en-GB" dirty="0" smtClean="0"/>
              <a:t>If </a:t>
            </a:r>
            <a:r>
              <a:rPr lang="en-GB" dirty="0"/>
              <a:t>this is an absolute emergency, please e-mail </a:t>
            </a:r>
            <a:r>
              <a:rPr lang="en-GB" dirty="0" smtClean="0">
                <a:hlinkClick r:id="rId2"/>
              </a:rPr>
              <a:t>urgent@airbnb.com</a:t>
            </a:r>
            <a:r>
              <a:rPr lang="en-GB" dirty="0" smtClean="0"/>
              <a:t>   and </a:t>
            </a:r>
            <a:r>
              <a:rPr lang="en-GB" dirty="0"/>
              <a:t>we’ll get back to you as quickly as possible.</a:t>
            </a:r>
          </a:p>
        </p:txBody>
      </p:sp>
    </p:spTree>
    <p:extLst>
      <p:ext uri="{BB962C8B-B14F-4D97-AF65-F5344CB8AC3E}">
        <p14:creationId xmlns:p14="http://schemas.microsoft.com/office/powerpoint/2010/main" val="100150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anim calcmode="lin" valueType="num">
                                      <p:cBhvr additive="base">
                                        <p:cTn id="1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130" y="332656"/>
            <a:ext cx="4694326" cy="3516213"/>
          </a:xfrm>
          <a:prstGeom prst="rect">
            <a:avLst/>
          </a:prstGeom>
        </p:spPr>
      </p:pic>
      <p:sp>
        <p:nvSpPr>
          <p:cNvPr id="3" name="TextBox 2"/>
          <p:cNvSpPr txBox="1"/>
          <p:nvPr/>
        </p:nvSpPr>
        <p:spPr>
          <a:xfrm>
            <a:off x="1797013" y="4365104"/>
            <a:ext cx="5040560" cy="1754326"/>
          </a:xfrm>
          <a:prstGeom prst="rect">
            <a:avLst/>
          </a:prstGeom>
          <a:noFill/>
        </p:spPr>
        <p:txBody>
          <a:bodyPr wrap="square" rtlCol="0">
            <a:spAutoFit/>
          </a:bodyPr>
          <a:lstStyle/>
          <a:p>
            <a:r>
              <a:rPr lang="en-GB" sz="3600" i="1" dirty="0" smtClean="0"/>
              <a:t>“For some moments in life there are no words.  Run along now”. </a:t>
            </a:r>
            <a:endParaRPr lang="en-GB" sz="3600" i="1" dirty="0"/>
          </a:p>
        </p:txBody>
      </p:sp>
    </p:spTree>
    <p:extLst>
      <p:ext uri="{BB962C8B-B14F-4D97-AF65-F5344CB8AC3E}">
        <p14:creationId xmlns:p14="http://schemas.microsoft.com/office/powerpoint/2010/main" val="2244500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3384376" cy="2954655"/>
          </a:xfrm>
          <a:prstGeom prst="rect">
            <a:avLst/>
          </a:prstGeom>
          <a:noFill/>
        </p:spPr>
        <p:txBody>
          <a:bodyPr wrap="square" rtlCol="0">
            <a:spAutoFit/>
          </a:bodyPr>
          <a:lstStyle/>
          <a:p>
            <a:endParaRPr lang="en-GB" dirty="0"/>
          </a:p>
          <a:p>
            <a:r>
              <a:rPr lang="en-GB" sz="2400" dirty="0" smtClean="0"/>
              <a:t>“’</a:t>
            </a:r>
            <a:r>
              <a:rPr lang="en-GB" sz="2400" i="1" dirty="0" smtClean="0"/>
              <a:t>Sharing economy’ </a:t>
            </a:r>
            <a:r>
              <a:rPr lang="en-GB" sz="2400" i="1" dirty="0"/>
              <a:t>companies like Uber shift risk from corporations to workers, weaken </a:t>
            </a:r>
            <a:r>
              <a:rPr lang="en-GB" sz="2400" i="1" dirty="0" smtClean="0"/>
              <a:t>labour </a:t>
            </a:r>
            <a:r>
              <a:rPr lang="en-GB" sz="2400" i="1" dirty="0"/>
              <a:t>protections, and drive down </a:t>
            </a:r>
            <a:r>
              <a:rPr lang="en-GB" sz="2400" i="1" dirty="0" smtClean="0"/>
              <a:t>wages</a:t>
            </a:r>
            <a:r>
              <a:rPr lang="en-GB" sz="2400" dirty="0" smtClean="0"/>
              <a:t>.” </a:t>
            </a:r>
            <a:r>
              <a:rPr lang="en-GB" sz="2400" dirty="0" err="1" smtClean="0"/>
              <a:t>Avi</a:t>
            </a:r>
            <a:r>
              <a:rPr lang="en-GB" sz="2400" dirty="0" smtClean="0"/>
              <a:t> </a:t>
            </a:r>
            <a:r>
              <a:rPr lang="en-GB" sz="2400" dirty="0"/>
              <a:t>Asher-Schapiro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066" y="0"/>
            <a:ext cx="5137934" cy="3150789"/>
          </a:xfrm>
          <a:prstGeom prst="rect">
            <a:avLst/>
          </a:prstGeom>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528" t="19467" r="39467" b="34641"/>
          <a:stretch/>
        </p:blipFill>
        <p:spPr bwMode="auto">
          <a:xfrm>
            <a:off x="442602" y="3429001"/>
            <a:ext cx="5353534" cy="281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28184" y="4149080"/>
            <a:ext cx="2592288" cy="2308324"/>
          </a:xfrm>
          <a:prstGeom prst="rect">
            <a:avLst/>
          </a:prstGeom>
          <a:noFill/>
        </p:spPr>
        <p:txBody>
          <a:bodyPr wrap="square" rtlCol="0">
            <a:spAutoFit/>
          </a:bodyPr>
          <a:lstStyle/>
          <a:p>
            <a:r>
              <a:rPr lang="en-GB" sz="2400" i="1" dirty="0"/>
              <a:t>O’Connor v Uber Technologies</a:t>
            </a:r>
            <a:r>
              <a:rPr lang="en-GB" sz="2400" dirty="0"/>
              <a:t>, </a:t>
            </a:r>
            <a:r>
              <a:rPr lang="en-GB" sz="2400" dirty="0" err="1"/>
              <a:t>Inc</a:t>
            </a:r>
            <a:r>
              <a:rPr lang="en-GB" sz="2400" dirty="0"/>
              <a:t>, 2013 WL </a:t>
            </a:r>
            <a:r>
              <a:rPr lang="en-GB" sz="2400" dirty="0" smtClean="0"/>
              <a:t>6354534</a:t>
            </a:r>
          </a:p>
          <a:p>
            <a:endParaRPr lang="en-GB" sz="2400" dirty="0"/>
          </a:p>
          <a:p>
            <a:r>
              <a:rPr lang="en-GB" sz="2400" i="1" dirty="0"/>
              <a:t>Gillette v. Uber Technologies, Inc.</a:t>
            </a:r>
          </a:p>
        </p:txBody>
      </p:sp>
    </p:spTree>
    <p:extLst>
      <p:ext uri="{BB962C8B-B14F-4D97-AF65-F5344CB8AC3E}">
        <p14:creationId xmlns:p14="http://schemas.microsoft.com/office/powerpoint/2010/main" val="765540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25" t="25187" r="25889" b="7855"/>
          <a:stretch/>
        </p:blipFill>
        <p:spPr bwMode="auto">
          <a:xfrm>
            <a:off x="827584" y="764704"/>
            <a:ext cx="6609057" cy="528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247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36" y="0"/>
            <a:ext cx="3384376" cy="3046988"/>
          </a:xfrm>
          <a:prstGeom prst="rect">
            <a:avLst/>
          </a:prstGeom>
          <a:noFill/>
        </p:spPr>
        <p:txBody>
          <a:bodyPr wrap="square" rtlCol="0">
            <a:spAutoFit/>
          </a:bodyPr>
          <a:lstStyle/>
          <a:p>
            <a:r>
              <a:rPr lang="en-GB" sz="3200" dirty="0" smtClean="0"/>
              <a:t>Uber drivers could look up ride history of individual users or watch them during live trips in “God” view  </a:t>
            </a:r>
            <a:endParaRPr lang="en-GB" sz="3200" dirty="0"/>
          </a:p>
        </p:txBody>
      </p:sp>
      <p:sp>
        <p:nvSpPr>
          <p:cNvPr id="3" name="TextBox 2"/>
          <p:cNvSpPr txBox="1"/>
          <p:nvPr/>
        </p:nvSpPr>
        <p:spPr>
          <a:xfrm>
            <a:off x="4063135" y="4509120"/>
            <a:ext cx="5040560" cy="1077218"/>
          </a:xfrm>
          <a:prstGeom prst="rect">
            <a:avLst/>
          </a:prstGeom>
          <a:noFill/>
        </p:spPr>
        <p:txBody>
          <a:bodyPr wrap="square" rtlCol="0">
            <a:spAutoFit/>
          </a:bodyPr>
          <a:lstStyle/>
          <a:p>
            <a:r>
              <a:rPr lang="en-GB" sz="3200" dirty="0" smtClean="0"/>
              <a:t>“</a:t>
            </a:r>
            <a:r>
              <a:rPr lang="en-GB" sz="3200" dirty="0"/>
              <a:t>Nobody would know it was us.”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871" y="245446"/>
            <a:ext cx="3821234" cy="2622692"/>
          </a:xfrm>
          <a:prstGeom prst="rect">
            <a:avLst/>
          </a:prstGeom>
        </p:spPr>
      </p:pic>
      <p:sp>
        <p:nvSpPr>
          <p:cNvPr id="5" name="TextBox 4"/>
          <p:cNvSpPr txBox="1"/>
          <p:nvPr/>
        </p:nvSpPr>
        <p:spPr>
          <a:xfrm>
            <a:off x="-23736" y="3718679"/>
            <a:ext cx="3942855" cy="3139321"/>
          </a:xfrm>
          <a:prstGeom prst="rect">
            <a:avLst/>
          </a:prstGeom>
          <a:noFill/>
        </p:spPr>
        <p:txBody>
          <a:bodyPr wrap="square" rtlCol="0">
            <a:spAutoFit/>
          </a:bodyPr>
          <a:lstStyle/>
          <a:p>
            <a:r>
              <a:rPr lang="en-GB" dirty="0"/>
              <a:t>“</a:t>
            </a:r>
            <a:r>
              <a:rPr lang="en-GB" i="1" dirty="0"/>
              <a:t>With 2.7 billion people now online, we should continue to harness data to help put more certainty into the peer-to-peer marketplace, so that it can continue to grow and thrive. The more trust we have in our peers, the more sharing — and renting and bartering and trading — we’ll all be able to do</a:t>
            </a:r>
            <a:r>
              <a:rPr lang="en-GB" dirty="0"/>
              <a:t>”.</a:t>
            </a:r>
          </a:p>
          <a:p>
            <a:r>
              <a:rPr lang="en-GB" dirty="0"/>
              <a:t>Stephen </a:t>
            </a:r>
            <a:r>
              <a:rPr lang="en-GB" dirty="0" err="1"/>
              <a:t>Ufford</a:t>
            </a:r>
            <a:r>
              <a:rPr lang="en-GB" dirty="0"/>
              <a:t>, Founder and CEO of </a:t>
            </a:r>
            <a:r>
              <a:rPr lang="en-GB" dirty="0" err="1"/>
              <a:t>Trulioo</a:t>
            </a:r>
            <a:r>
              <a:rPr lang="en-GB" dirty="0"/>
              <a:t>, founder of several consumer data focused </a:t>
            </a:r>
            <a:r>
              <a:rPr lang="en-GB" dirty="0" err="1"/>
              <a:t>startups</a:t>
            </a:r>
            <a:r>
              <a:rPr lang="en-GB" dirty="0"/>
              <a:t> </a:t>
            </a:r>
          </a:p>
        </p:txBody>
      </p:sp>
    </p:spTree>
    <p:extLst>
      <p:ext uri="{BB962C8B-B14F-4D97-AF65-F5344CB8AC3E}">
        <p14:creationId xmlns:p14="http://schemas.microsoft.com/office/powerpoint/2010/main" val="2705115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71691"/>
            <a:ext cx="8352928" cy="6340197"/>
          </a:xfrm>
          <a:prstGeom prst="rect">
            <a:avLst/>
          </a:prstGeom>
          <a:noFill/>
        </p:spPr>
        <p:txBody>
          <a:bodyPr wrap="square" rtlCol="0">
            <a:spAutoFit/>
          </a:bodyPr>
          <a:lstStyle/>
          <a:p>
            <a:pPr>
              <a:buFont typeface="Arial"/>
              <a:buChar char="•"/>
            </a:pPr>
            <a:r>
              <a:rPr lang="en-GB" sz="2800" dirty="0"/>
              <a:t>Nearly 95% of Airbnb properties boast an average user-generated rating of either 4.5 or 5 stars (the maximum); virtually none have less than a 3.5 star rating. Compare this to TripAdvisor, where there is a much lower average rating of 3.8 stars, and more variance across reviews.</a:t>
            </a:r>
          </a:p>
          <a:p>
            <a:pPr>
              <a:buFont typeface="Arial"/>
              <a:buChar char="•"/>
            </a:pPr>
            <a:r>
              <a:rPr lang="en-GB" sz="2800" dirty="0"/>
              <a:t>For the cross-listed properties on both Airbnb and TripAdvisor, the paper found that more properties receive the highest ratings (4.5 stars and above) on Airbnb than on TripAdvisor</a:t>
            </a:r>
            <a:r>
              <a:rPr lang="en-GB" sz="2800" dirty="0" smtClean="0"/>
              <a:t>.</a:t>
            </a:r>
          </a:p>
          <a:p>
            <a:pPr>
              <a:buFont typeface="Arial"/>
              <a:buChar char="•"/>
            </a:pPr>
            <a:r>
              <a:rPr lang="en-GB" sz="2800" dirty="0"/>
              <a:t>January 28, 2015</a:t>
            </a:r>
          </a:p>
          <a:p>
            <a:pPr>
              <a:buFont typeface="Arial"/>
              <a:buChar char="•"/>
            </a:pPr>
            <a:endParaRPr lang="en-GB" dirty="0"/>
          </a:p>
          <a:p>
            <a:pPr>
              <a:buFont typeface="Arial"/>
              <a:buChar char="•"/>
            </a:pPr>
            <a:endParaRPr lang="en-GB" dirty="0"/>
          </a:p>
          <a:p>
            <a:pPr>
              <a:buFont typeface="Arial"/>
              <a:buChar char="•"/>
            </a:pPr>
            <a:r>
              <a:rPr lang="en-GB" dirty="0"/>
              <a:t>A First Look at Online Reputation on Airbnb, Where Every Stay is Above </a:t>
            </a:r>
            <a:r>
              <a:rPr lang="en-GB" dirty="0" smtClean="0"/>
              <a:t>Average</a:t>
            </a:r>
            <a:endParaRPr lang="en-GB" dirty="0"/>
          </a:p>
          <a:p>
            <a:pPr>
              <a:buFont typeface="Arial"/>
              <a:buChar char="•"/>
            </a:pPr>
            <a:r>
              <a:rPr lang="en-GB" dirty="0"/>
              <a:t>Georgios </a:t>
            </a:r>
            <a:r>
              <a:rPr lang="en-GB" dirty="0" err="1"/>
              <a:t>Zervas</a:t>
            </a:r>
            <a:r>
              <a:rPr lang="en-GB" dirty="0"/>
              <a:t> </a:t>
            </a:r>
            <a:r>
              <a:rPr lang="en-GB" dirty="0" smtClean="0"/>
              <a:t> Questrom </a:t>
            </a:r>
            <a:r>
              <a:rPr lang="en-GB" dirty="0"/>
              <a:t>School of Business, Boston University</a:t>
            </a:r>
          </a:p>
          <a:p>
            <a:r>
              <a:rPr lang="en-GB" dirty="0" err="1" smtClean="0"/>
              <a:t>Davide</a:t>
            </a:r>
            <a:r>
              <a:rPr lang="en-GB" dirty="0" smtClean="0"/>
              <a:t> </a:t>
            </a:r>
            <a:r>
              <a:rPr lang="en-GB" dirty="0" err="1"/>
              <a:t>Proserpio</a:t>
            </a:r>
            <a:r>
              <a:rPr lang="en-GB" dirty="0"/>
              <a:t> </a:t>
            </a:r>
            <a:r>
              <a:rPr lang="en-GB" dirty="0" smtClean="0"/>
              <a:t>Boston </a:t>
            </a:r>
            <a:r>
              <a:rPr lang="en-GB" dirty="0"/>
              <a:t>University - Department of Computer Science</a:t>
            </a:r>
          </a:p>
          <a:p>
            <a:r>
              <a:rPr lang="en-GB" dirty="0" smtClean="0"/>
              <a:t>John </a:t>
            </a:r>
            <a:r>
              <a:rPr lang="en-GB" dirty="0"/>
              <a:t>Byers </a:t>
            </a:r>
            <a:r>
              <a:rPr lang="en-GB" dirty="0" smtClean="0"/>
              <a:t> Boston </a:t>
            </a:r>
            <a:r>
              <a:rPr lang="en-GB" dirty="0"/>
              <a:t>University - Department of Computer Science</a:t>
            </a:r>
          </a:p>
          <a:p>
            <a:pPr>
              <a:buFont typeface="Arial"/>
              <a:buChar char="•"/>
            </a:pPr>
            <a:endParaRPr lang="en-GB" dirty="0"/>
          </a:p>
        </p:txBody>
      </p:sp>
    </p:spTree>
    <p:extLst>
      <p:ext uri="{BB962C8B-B14F-4D97-AF65-F5344CB8AC3E}">
        <p14:creationId xmlns:p14="http://schemas.microsoft.com/office/powerpoint/2010/main" val="1439809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852936"/>
            <a:ext cx="2604120" cy="26041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109" y="332656"/>
            <a:ext cx="3569196" cy="222446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286" y="2852936"/>
            <a:ext cx="4650214" cy="2604120"/>
          </a:xfrm>
          <a:prstGeom prst="rect">
            <a:avLst/>
          </a:prstGeom>
        </p:spPr>
      </p:pic>
    </p:spTree>
    <p:extLst>
      <p:ext uri="{BB962C8B-B14F-4D97-AF65-F5344CB8AC3E}">
        <p14:creationId xmlns:p14="http://schemas.microsoft.com/office/powerpoint/2010/main" val="3908882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73" t="20915" r="32917" b="5621"/>
          <a:stretch/>
        </p:blipFill>
        <p:spPr bwMode="auto">
          <a:xfrm>
            <a:off x="1187624" y="476672"/>
            <a:ext cx="6441956" cy="537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368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26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250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341" r="1078" b="4357"/>
          <a:stretch/>
        </p:blipFill>
        <p:spPr bwMode="auto">
          <a:xfrm>
            <a:off x="-20812" y="620688"/>
            <a:ext cx="8921032"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931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4664"/>
            <a:ext cx="4401839" cy="3297130"/>
          </a:xfrm>
          <a:prstGeom prst="rect">
            <a:avLst/>
          </a:prstGeom>
        </p:spPr>
      </p:pic>
    </p:spTree>
    <p:extLst>
      <p:ext uri="{BB962C8B-B14F-4D97-AF65-F5344CB8AC3E}">
        <p14:creationId xmlns:p14="http://schemas.microsoft.com/office/powerpoint/2010/main" val="1274627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52298"/>
            <a:ext cx="8352928" cy="6370975"/>
          </a:xfrm>
          <a:prstGeom prst="rect">
            <a:avLst/>
          </a:prstGeom>
          <a:noFill/>
        </p:spPr>
        <p:txBody>
          <a:bodyPr wrap="square" rtlCol="0">
            <a:spAutoFit/>
          </a:bodyPr>
          <a:lstStyle/>
          <a:p>
            <a:r>
              <a:rPr lang="en-GB" sz="2400" b="1" dirty="0" err="1" smtClean="0"/>
              <a:t>AirBnB</a:t>
            </a:r>
            <a:r>
              <a:rPr lang="en-GB" sz="2400" b="1" dirty="0" smtClean="0"/>
              <a:t> algorithm:</a:t>
            </a:r>
          </a:p>
          <a:p>
            <a:endParaRPr lang="en-GB" sz="2400" dirty="0"/>
          </a:p>
          <a:p>
            <a:r>
              <a:rPr lang="en-GB" sz="2400" dirty="0" smtClean="0"/>
              <a:t>3</a:t>
            </a:r>
            <a:r>
              <a:rPr lang="en-GB" sz="2400" dirty="0"/>
              <a:t>. Guest preferences</a:t>
            </a:r>
          </a:p>
          <a:p>
            <a:r>
              <a:rPr lang="en-GB" sz="2400" dirty="0"/>
              <a:t>• Location relevance. Guests can search broadly at the city level or narrow into specific </a:t>
            </a:r>
            <a:r>
              <a:rPr lang="en-GB" sz="2400" dirty="0" err="1"/>
              <a:t>neighborhoods</a:t>
            </a:r>
            <a:r>
              <a:rPr lang="en-GB" sz="2400" dirty="0"/>
              <a:t>, so we try to show search results that are most relevant to their location preferences. We may use past booking information to determine which locations are most relevant for a given search.</a:t>
            </a:r>
          </a:p>
          <a:p>
            <a:r>
              <a:rPr lang="en-GB" sz="2400" dirty="0"/>
              <a:t>• Social connections. If a </a:t>
            </a:r>
            <a:r>
              <a:rPr lang="en-GB" sz="2400" dirty="0" err="1"/>
              <a:t>traveler</a:t>
            </a:r>
            <a:r>
              <a:rPr lang="en-GB" sz="2400" dirty="0"/>
              <a:t> has friends in common with a host or went to the same school, we may show that host more prominently to that </a:t>
            </a:r>
            <a:r>
              <a:rPr lang="en-GB" sz="2400" dirty="0" err="1"/>
              <a:t>traveler</a:t>
            </a:r>
            <a:r>
              <a:rPr lang="en-GB" sz="2400" dirty="0"/>
              <a:t>. This is because they may have more in common and are more likely a good match. In order to benefit from social connections, be sure to connect your Airbnb account to your Facebook account.</a:t>
            </a:r>
          </a:p>
          <a:p>
            <a:r>
              <a:rPr lang="en-GB" sz="2400" dirty="0"/>
              <a:t>• Personalized results. We try to understand a guest’s preferences and trip characteristics, so search results may vary depending on the person or the specifics of their trip.</a:t>
            </a:r>
          </a:p>
        </p:txBody>
      </p:sp>
    </p:spTree>
    <p:extLst>
      <p:ext uri="{BB962C8B-B14F-4D97-AF65-F5344CB8AC3E}">
        <p14:creationId xmlns:p14="http://schemas.microsoft.com/office/powerpoint/2010/main" val="3625368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037" r="7858" b="12963"/>
          <a:stretch/>
        </p:blipFill>
        <p:spPr bwMode="auto">
          <a:xfrm>
            <a:off x="0" y="880532"/>
            <a:ext cx="8820472" cy="548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821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05" r="14755" b="5536"/>
          <a:stretch/>
        </p:blipFill>
        <p:spPr bwMode="auto">
          <a:xfrm>
            <a:off x="0" y="404995"/>
            <a:ext cx="9144000" cy="6046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203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3380291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764704"/>
            <a:ext cx="5320034" cy="5296389"/>
          </a:xfrm>
          <a:prstGeom prst="rect">
            <a:avLst/>
          </a:prstGeom>
        </p:spPr>
      </p:pic>
      <p:sp>
        <p:nvSpPr>
          <p:cNvPr id="3" name="TextBox 2"/>
          <p:cNvSpPr txBox="1"/>
          <p:nvPr/>
        </p:nvSpPr>
        <p:spPr>
          <a:xfrm>
            <a:off x="660556" y="6053816"/>
            <a:ext cx="5279595" cy="369332"/>
          </a:xfrm>
          <a:prstGeom prst="rect">
            <a:avLst/>
          </a:prstGeom>
          <a:noFill/>
        </p:spPr>
        <p:txBody>
          <a:bodyPr wrap="square" rtlCol="0">
            <a:spAutoFit/>
          </a:bodyPr>
          <a:lstStyle/>
          <a:p>
            <a:r>
              <a:rPr lang="en-GB" dirty="0"/>
              <a:t>https://www.youtube.com/watch?v=SVi3-PrQ0pY </a:t>
            </a:r>
          </a:p>
        </p:txBody>
      </p:sp>
    </p:spTree>
    <p:extLst>
      <p:ext uri="{BB962C8B-B14F-4D97-AF65-F5344CB8AC3E}">
        <p14:creationId xmlns:p14="http://schemas.microsoft.com/office/powerpoint/2010/main" val="1687377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5143087"/>
            <a:ext cx="2705100" cy="16859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105" y="3212976"/>
            <a:ext cx="2847975" cy="16097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516" y="54804"/>
            <a:ext cx="1895475" cy="24193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25" y="476672"/>
            <a:ext cx="3267075" cy="140017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2584" y="5013176"/>
            <a:ext cx="2614525" cy="169373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2780928"/>
            <a:ext cx="3352752" cy="2041773"/>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3808" y="768590"/>
            <a:ext cx="2857500" cy="1600200"/>
          </a:xfrm>
          <a:prstGeom prst="rect">
            <a:avLst/>
          </a:prstGeom>
        </p:spPr>
      </p:pic>
    </p:spTree>
    <p:extLst>
      <p:ext uri="{BB962C8B-B14F-4D97-AF65-F5344CB8AC3E}">
        <p14:creationId xmlns:p14="http://schemas.microsoft.com/office/powerpoint/2010/main" val="334392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78" y="620688"/>
            <a:ext cx="3895725"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661970"/>
            <a:ext cx="5751162" cy="3897307"/>
          </a:xfrm>
          <a:prstGeom prst="rect">
            <a:avLst/>
          </a:prstGeom>
        </p:spPr>
      </p:pic>
    </p:spTree>
    <p:extLst>
      <p:ext uri="{BB962C8B-B14F-4D97-AF65-F5344CB8AC3E}">
        <p14:creationId xmlns:p14="http://schemas.microsoft.com/office/powerpoint/2010/main" val="3694504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272808" cy="2308324"/>
          </a:xfrm>
          <a:prstGeom prst="rect">
            <a:avLst/>
          </a:prstGeom>
          <a:noFill/>
        </p:spPr>
        <p:txBody>
          <a:bodyPr wrap="square" rtlCol="0">
            <a:spAutoFit/>
          </a:bodyPr>
          <a:lstStyle/>
          <a:p>
            <a:r>
              <a:rPr lang="en-GB" dirty="0" smtClean="0"/>
              <a:t>“</a:t>
            </a:r>
            <a:r>
              <a:rPr lang="en-GB" i="1" dirty="0" smtClean="0"/>
              <a:t>The </a:t>
            </a:r>
            <a:r>
              <a:rPr lang="en-GB" i="1" dirty="0"/>
              <a:t>cost of physical capital was for more than 150 years the central organizing principle of information and cultural production, from the introduction of high-cost, high-volume mechanical presses, through telegraph, telephone, radio, film, records, television, cable, and satellite systems. These costs largely structured production around a capital-intensive, industrial model. The declining price of computation, however, has inverted the capital structure of information and cultural </a:t>
            </a:r>
            <a:r>
              <a:rPr lang="en-GB" i="1" dirty="0" smtClean="0"/>
              <a:t>production</a:t>
            </a:r>
            <a:r>
              <a:rPr lang="en-GB" dirty="0" smtClean="0"/>
              <a:t>”. </a:t>
            </a:r>
            <a:r>
              <a:rPr lang="en-GB" dirty="0"/>
              <a:t>(</a:t>
            </a:r>
            <a:r>
              <a:rPr lang="en-GB" dirty="0" err="1"/>
              <a:t>Benkler</a:t>
            </a:r>
            <a:r>
              <a:rPr lang="en-GB" dirty="0"/>
              <a:t> </a:t>
            </a:r>
            <a:r>
              <a:rPr lang="en-GB" dirty="0" smtClean="0"/>
              <a:t>2002)</a:t>
            </a:r>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76" t="16099" r="18860" b="9659"/>
          <a:stretch/>
        </p:blipFill>
        <p:spPr bwMode="auto">
          <a:xfrm>
            <a:off x="1979712" y="2564904"/>
            <a:ext cx="5913157" cy="3889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070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4744"/>
            <a:ext cx="8126673" cy="4575522"/>
          </a:xfrm>
          <a:prstGeom prst="rect">
            <a:avLst/>
          </a:prstGeom>
        </p:spPr>
      </p:pic>
    </p:spTree>
    <p:extLst>
      <p:ext uri="{BB962C8B-B14F-4D97-AF65-F5344CB8AC3E}">
        <p14:creationId xmlns:p14="http://schemas.microsoft.com/office/powerpoint/2010/main" val="738595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868" y="548680"/>
            <a:ext cx="4441025" cy="248697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429000"/>
            <a:ext cx="5300629" cy="2968352"/>
          </a:xfrm>
          <a:prstGeom prst="rect">
            <a:avLst/>
          </a:prstGeom>
        </p:spPr>
      </p:pic>
    </p:spTree>
    <p:extLst>
      <p:ext uri="{BB962C8B-B14F-4D97-AF65-F5344CB8AC3E}">
        <p14:creationId xmlns:p14="http://schemas.microsoft.com/office/powerpoint/2010/main" val="1335144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836712"/>
            <a:ext cx="4650630" cy="2979051"/>
          </a:xfrm>
          <a:prstGeom prst="rect">
            <a:avLst/>
          </a:prstGeom>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5302" b="4782"/>
          <a:stretch/>
        </p:blipFill>
        <p:spPr bwMode="auto">
          <a:xfrm>
            <a:off x="2864867" y="3933056"/>
            <a:ext cx="6015636" cy="270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4268823"/>
            <a:ext cx="1728192" cy="1200329"/>
          </a:xfrm>
          <a:prstGeom prst="rect">
            <a:avLst/>
          </a:prstGeom>
          <a:noFill/>
        </p:spPr>
        <p:txBody>
          <a:bodyPr wrap="square" rtlCol="0">
            <a:spAutoFit/>
          </a:bodyPr>
          <a:lstStyle/>
          <a:p>
            <a:r>
              <a:rPr lang="en-GB" dirty="0"/>
              <a:t>https://www.youtube.com/watch?v=MCrXva4DTtE </a:t>
            </a:r>
          </a:p>
        </p:txBody>
      </p:sp>
    </p:spTree>
    <p:extLst>
      <p:ext uri="{BB962C8B-B14F-4D97-AF65-F5344CB8AC3E}">
        <p14:creationId xmlns:p14="http://schemas.microsoft.com/office/powerpoint/2010/main" val="1110604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20" y="188640"/>
            <a:ext cx="9144000" cy="6552728"/>
          </a:xfrm>
          <a:prstGeom prst="rect">
            <a:avLst/>
          </a:prstGeom>
        </p:spPr>
      </p:pic>
      <p:sp>
        <p:nvSpPr>
          <p:cNvPr id="3" name="Right Arrow 2"/>
          <p:cNvSpPr/>
          <p:nvPr/>
        </p:nvSpPr>
        <p:spPr>
          <a:xfrm>
            <a:off x="6372200" y="5229200"/>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348880"/>
            <a:ext cx="5238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017" y="1832898"/>
            <a:ext cx="523875" cy="542925"/>
          </a:xfrm>
          <a:prstGeom prst="rect">
            <a:avLst/>
          </a:prstGeom>
          <a:noFill/>
          <a:ln>
            <a:noFill/>
          </a:ln>
          <a:effectLst/>
          <a:scene3d>
            <a:camera prst="orthographicFront">
              <a:rot lat="0" lon="300000" rev="16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617" y="3465004"/>
            <a:ext cx="523875" cy="542925"/>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465004"/>
            <a:ext cx="5238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763" y="5229200"/>
            <a:ext cx="5238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818170"/>
            <a:ext cx="5238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additive="base">
                                        <p:cTn id="31" dur="500" fill="hold"/>
                                        <p:tgtEl>
                                          <p:spTgt spid="1029"/>
                                        </p:tgtEl>
                                        <p:attrNameLst>
                                          <p:attrName>ppt_x</p:attrName>
                                        </p:attrNameLst>
                                      </p:cBhvr>
                                      <p:tavLst>
                                        <p:tav tm="0">
                                          <p:val>
                                            <p:strVal val="#ppt_x"/>
                                          </p:val>
                                        </p:tav>
                                        <p:tav tm="100000">
                                          <p:val>
                                            <p:strVal val="#ppt_x"/>
                                          </p:val>
                                        </p:tav>
                                      </p:tavLst>
                                    </p:anim>
                                    <p:anim calcmode="lin" valueType="num">
                                      <p:cBhvr additive="base">
                                        <p:cTn id="3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 fill="hold"/>
                                        <p:tgtEl>
                                          <p:spTgt spid="1030"/>
                                        </p:tgtEl>
                                        <p:attrNameLst>
                                          <p:attrName>ppt_x</p:attrName>
                                        </p:attrNameLst>
                                      </p:cBhvr>
                                      <p:tavLst>
                                        <p:tav tm="0">
                                          <p:val>
                                            <p:strVal val="#ppt_x"/>
                                          </p:val>
                                        </p:tav>
                                        <p:tav tm="100000">
                                          <p:val>
                                            <p:strVal val="#ppt_x"/>
                                          </p:val>
                                        </p:tav>
                                      </p:tavLst>
                                    </p:anim>
                                    <p:anim calcmode="lin" valueType="num">
                                      <p:cBhvr additive="base">
                                        <p:cTn id="3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1"/>
                                        </p:tgtEl>
                                        <p:attrNameLst>
                                          <p:attrName>style.visibility</p:attrName>
                                        </p:attrNameLst>
                                      </p:cBhvr>
                                      <p:to>
                                        <p:strVal val="visible"/>
                                      </p:to>
                                    </p:set>
                                    <p:anim calcmode="lin" valueType="num">
                                      <p:cBhvr additive="base">
                                        <p:cTn id="43" dur="500" fill="hold"/>
                                        <p:tgtEl>
                                          <p:spTgt spid="1031"/>
                                        </p:tgtEl>
                                        <p:attrNameLst>
                                          <p:attrName>ppt_x</p:attrName>
                                        </p:attrNameLst>
                                      </p:cBhvr>
                                      <p:tavLst>
                                        <p:tav tm="0">
                                          <p:val>
                                            <p:strVal val="#ppt_x"/>
                                          </p:val>
                                        </p:tav>
                                        <p:tav tm="100000">
                                          <p:val>
                                            <p:strVal val="#ppt_x"/>
                                          </p:val>
                                        </p:tav>
                                      </p:tavLst>
                                    </p:anim>
                                    <p:anim calcmode="lin" valueType="num">
                                      <p:cBhvr additive="base">
                                        <p:cTn id="4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766</Words>
  <Application>Microsoft Office PowerPoint</Application>
  <PresentationFormat>On-screen Show (4:3)</PresentationFormat>
  <Paragraphs>59</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 golden ticket? Uber, Airbnb and the Chocolate Factory of the sharing economy Catherine Easton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golden ticket? Uber, Airbnb and the Chocolate Factory of the sharing economy</dc:title>
  <dc:creator>CatherineE</dc:creator>
  <cp:lastModifiedBy>CatherineE</cp:lastModifiedBy>
  <cp:revision>97</cp:revision>
  <dcterms:created xsi:type="dcterms:W3CDTF">2015-09-19T10:09:40Z</dcterms:created>
  <dcterms:modified xsi:type="dcterms:W3CDTF">2015-09-28T07:54:20Z</dcterms:modified>
</cp:coreProperties>
</file>