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8" r:id="rId1"/>
    <p:sldMasterId id="2147483850" r:id="rId2"/>
  </p:sldMasterIdLst>
  <p:notesMasterIdLst>
    <p:notesMasterId r:id="rId20"/>
  </p:notesMasterIdLst>
  <p:handoutMasterIdLst>
    <p:handoutMasterId r:id="rId21"/>
  </p:handoutMasterIdLst>
  <p:sldIdLst>
    <p:sldId id="282" r:id="rId3"/>
    <p:sldId id="533" r:id="rId4"/>
    <p:sldId id="535" r:id="rId5"/>
    <p:sldId id="527" r:id="rId6"/>
    <p:sldId id="537" r:id="rId7"/>
    <p:sldId id="543" r:id="rId8"/>
    <p:sldId id="538" r:id="rId9"/>
    <p:sldId id="545" r:id="rId10"/>
    <p:sldId id="546" r:id="rId11"/>
    <p:sldId id="551" r:id="rId12"/>
    <p:sldId id="531" r:id="rId13"/>
    <p:sldId id="547" r:id="rId14"/>
    <p:sldId id="548" r:id="rId15"/>
    <p:sldId id="549" r:id="rId16"/>
    <p:sldId id="550" r:id="rId17"/>
    <p:sldId id="552" r:id="rId18"/>
    <p:sldId id="47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AAAA5"/>
    <a:srgbClr val="004080"/>
    <a:srgbClr val="719EDB"/>
    <a:srgbClr val="0C2577"/>
    <a:srgbClr val="C400C4"/>
    <a:srgbClr val="6B99CE"/>
    <a:srgbClr val="FF5C00"/>
    <a:srgbClr val="C9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2" autoAdjust="0"/>
    <p:restoredTop sz="99881" autoAdjust="0"/>
  </p:normalViewPr>
  <p:slideViewPr>
    <p:cSldViewPr snapToGrid="0" snapToObjects="1">
      <p:cViewPr varScale="1">
        <p:scale>
          <a:sx n="151" d="100"/>
          <a:sy n="151" d="100"/>
        </p:scale>
        <p:origin x="-112" y="-1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ACB361-FAEF-BB41-B4EA-64D347B76194}" type="datetimeFigureOut">
              <a:rPr lang="en-US"/>
              <a:pPr>
                <a:defRPr/>
              </a:pPr>
              <a:t>23/09/15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B60782-4DD5-FF4D-A4CB-5BC9BFB82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5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18E9EB1-4128-7A43-A7D4-FABF333C4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52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AA2E57-C08C-9743-B459-6C68A12937AD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8A5354-B297-D748-92D1-379A01B49B39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D451D0-3686-1A4A-8F4B-5CA9611838FC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orizon DER Whit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25438"/>
            <a:ext cx="2514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1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5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orizon DER 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12811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2076450"/>
            <a:ext cx="8334375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buFont typeface="Wingdings" charset="2"/>
              <a:buChar char="−"/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0866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63AEF-4EEB-734C-94A7-7438A4CD9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2076450"/>
            <a:ext cx="8334375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buFont typeface="Wingdings" charset="2"/>
              <a:buChar char="−"/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0866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63AEF-4EEB-734C-94A7-7438A4CD9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1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orizon DER 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12811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2076450"/>
            <a:ext cx="4090988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2076450"/>
            <a:ext cx="4090987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0866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1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orizon DER Whit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25438"/>
            <a:ext cx="2514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4" y="2076450"/>
            <a:ext cx="8639176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2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9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47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524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39200" cy="771525"/>
          </a:xfrm>
          <a:prstGeom prst="rect">
            <a:avLst/>
          </a:prstGeom>
          <a:solidFill>
            <a:srgbClr val="2461AA"/>
          </a:solidFill>
          <a:ln>
            <a:solidFill>
              <a:srgbClr val="2461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914400"/>
            <a:ext cx="8839200" cy="228600"/>
          </a:xfrm>
          <a:prstGeom prst="rect">
            <a:avLst/>
          </a:prstGeom>
          <a:solidFill>
            <a:srgbClr val="0C2577"/>
          </a:solidFill>
          <a:ln>
            <a:solidFill>
              <a:srgbClr val="0C2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ＭＳ Ｐゴシック" charset="-128"/>
            </a:endParaRPr>
          </a:p>
        </p:txBody>
      </p:sp>
      <p:pic>
        <p:nvPicPr>
          <p:cNvPr id="1029" name="Picture 6" descr="Horizon motif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431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50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4080"/>
                </a:solidFill>
                <a:latin typeface="Brush Script MT Italic"/>
                <a:cs typeface="Brush Script MT Italic"/>
              </a:defRPr>
            </a:lvl1pPr>
          </a:lstStyle>
          <a:p>
            <a:pPr>
              <a:defRPr/>
            </a:pPr>
            <a:fld id="{7A854AB9-C452-4F49-87BC-6B6AE019D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7" r:id="rId3"/>
    <p:sldLayoutId id="2147484233" r:id="rId4"/>
    <p:sldLayoutId id="2147484234" r:id="rId5"/>
    <p:sldLayoutId id="2147484235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E3367"/>
          </a:solidFill>
          <a:latin typeface="+mj-lt"/>
          <a:ea typeface="+mj-ea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E3367"/>
          </a:solidFill>
          <a:latin typeface="Verdana" pitchFamily="-32" charset="0"/>
          <a:ea typeface="ＭＳ Ｐゴシック" pitchFamily="1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E3367"/>
          </a:solidFill>
          <a:latin typeface="Verdana" pitchFamily="-32" charset="0"/>
          <a:ea typeface="ＭＳ Ｐゴシック" pitchFamily="1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E3367"/>
          </a:solidFill>
          <a:latin typeface="Verdana" pitchFamily="-32" charset="0"/>
          <a:ea typeface="ＭＳ Ｐゴシック" pitchFamily="1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E3367"/>
          </a:solidFill>
          <a:latin typeface="Verdana" pitchFamily="-32" charset="0"/>
          <a:ea typeface="ＭＳ Ｐゴシック" pitchFamily="1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E3367"/>
          </a:solidFill>
          <a:latin typeface="Verdana" pitchFamily="-32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E3367"/>
          </a:solidFill>
          <a:latin typeface="Verdana" pitchFamily="-32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E3367"/>
          </a:solidFill>
          <a:latin typeface="Verdana" pitchFamily="-32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E3367"/>
          </a:solidFill>
          <a:latin typeface="Verdana" pitchFamily="-32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5000"/>
        <a:buFont typeface="Arial" charset="0"/>
        <a:buChar char="•"/>
        <a:defRPr sz="2000">
          <a:solidFill>
            <a:srgbClr val="2D2D8A"/>
          </a:solidFill>
          <a:latin typeface="+mn-lt"/>
          <a:ea typeface="+mn-ea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D2D8A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 sz="2000">
          <a:solidFill>
            <a:srgbClr val="2D2D8A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−"/>
        <a:defRPr sz="2000">
          <a:solidFill>
            <a:srgbClr val="2D2D8A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D2D8A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41ECBA-6A1E-4B4B-838F-0987C7D23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gif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3600" dirty="0" smtClean="0">
                <a:cs typeface="ＭＳ Ｐゴシック" charset="-128"/>
              </a:rPr>
              <a:t>I, Robot (2004)</a:t>
            </a:r>
            <a:endParaRPr lang="en-GB" sz="3600" dirty="0" smtClean="0">
              <a:cs typeface="ＭＳ Ｐゴシック" charset="-128"/>
            </a:endParaRPr>
          </a:p>
        </p:txBody>
      </p:sp>
      <p:sp>
        <p:nvSpPr>
          <p:cNvPr id="78850" name="Subtitle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dirty="0">
                <a:solidFill>
                  <a:srgbClr val="2D2D8A"/>
                </a:solidFill>
                <a:latin typeface="Verdana" charset="0"/>
                <a:ea typeface="ＭＳ Ｐゴシック" charset="0"/>
                <a:cs typeface="ＭＳ Ｐゴシック" charset="0"/>
              </a:rPr>
              <a:t>Derek McAuley</a:t>
            </a:r>
          </a:p>
          <a:p>
            <a:pPr eaLnBrk="1" hangingPunct="1"/>
            <a:endParaRPr lang="en-GB" sz="21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sz="2100" dirty="0" err="1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rPr>
              <a:t>Gikii</a:t>
            </a:r>
            <a:r>
              <a:rPr lang="en-GB" sz="210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rPr>
              <a:t> 23</a:t>
            </a:r>
            <a:r>
              <a:rPr lang="en-GB" sz="2100" baseline="3000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rPr>
              <a:t>rd</a:t>
            </a:r>
            <a:r>
              <a:rPr lang="en-GB" sz="210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10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rPr>
              <a:t>Sept </a:t>
            </a:r>
            <a:r>
              <a:rPr lang="en-GB" sz="210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rPr>
              <a:t>2015</a:t>
            </a:r>
            <a:endParaRPr lang="en-GB" sz="2100" dirty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TextBox 3"/>
          <p:cNvSpPr txBox="1">
            <a:spLocks noChangeArrowheads="1"/>
          </p:cNvSpPr>
          <p:nvPr/>
        </p:nvSpPr>
        <p:spPr bwMode="auto">
          <a:xfrm>
            <a:off x="3492500" y="136048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219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correct DE log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200" y="6157913"/>
            <a:ext cx="13065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 in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63AEF-4EEB-734C-94A7-7438A4CD9A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 descr="Screen Shot 2014-05-28 at 22.42.4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002" y="3489881"/>
            <a:ext cx="5198840" cy="3368119"/>
          </a:xfrm>
          <a:prstGeom prst="rect">
            <a:avLst/>
          </a:prstGeom>
        </p:spPr>
      </p:pic>
      <p:pic>
        <p:nvPicPr>
          <p:cNvPr id="6" name="Picture 5" descr="Screen Shot 2014-05-28 at 22.42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066" y="1219186"/>
            <a:ext cx="6713934" cy="314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88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Homophily</a:t>
            </a:r>
            <a:r>
              <a:rPr lang="en-US" dirty="0" smtClean="0"/>
              <a:t>, social correlation…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63AEF-4EEB-734C-94A7-7438A4CD9A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 descr="Screen Shot 2015-09-14 at 12.01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1517038"/>
            <a:ext cx="8252305" cy="49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 descr="Screen shot 2011-06-06 at 14.12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256" y="1212570"/>
            <a:ext cx="6351588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1-06-06 at 14.14.5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641" y="3279776"/>
            <a:ext cx="974725" cy="160496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46154" y="3568538"/>
            <a:ext cx="2276367" cy="3079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Verdana" charset="0"/>
                <a:ea typeface="MS PGothic" charset="0"/>
              </a:rPr>
              <a:t>Rollout across UK by </a:t>
            </a:r>
            <a:r>
              <a:rPr lang="en-GB" dirty="0" smtClean="0">
                <a:latin typeface="Verdana" charset="0"/>
                <a:ea typeface="MS PGothic" charset="0"/>
              </a:rPr>
              <a:t>2020</a:t>
            </a:r>
          </a:p>
          <a:p>
            <a:pPr marL="0" indent="0">
              <a:buNone/>
            </a:pPr>
            <a:endParaRPr lang="en-GB" dirty="0">
              <a:latin typeface="Verdana" charset="0"/>
              <a:ea typeface="MS PGothic" charset="0"/>
            </a:endParaRPr>
          </a:p>
          <a:p>
            <a:pPr marL="0" indent="0">
              <a:buNone/>
            </a:pPr>
            <a:r>
              <a:rPr lang="en-GB" dirty="0" smtClean="0">
                <a:latin typeface="Verdana" charset="0"/>
                <a:ea typeface="MS PGothic" charset="0"/>
              </a:rPr>
              <a:t>..but…</a:t>
            </a:r>
          </a:p>
          <a:p>
            <a:pPr marL="0" indent="0">
              <a:buNone/>
            </a:pPr>
            <a:endParaRPr lang="en-GB" dirty="0">
              <a:latin typeface="Verdana" charset="0"/>
              <a:ea typeface="MS PGothic" charset="0"/>
            </a:endParaRPr>
          </a:p>
          <a:p>
            <a:pPr marL="0" indent="0">
              <a:buNone/>
            </a:pPr>
            <a:r>
              <a:rPr lang="en-GB" dirty="0" smtClean="0">
                <a:latin typeface="Verdana" charset="0"/>
                <a:ea typeface="MS PGothic" charset="0"/>
              </a:rPr>
              <a:t>Readings once a day, or opt in to 30 </a:t>
            </a:r>
            <a:r>
              <a:rPr lang="en-GB" dirty="0" err="1" smtClean="0">
                <a:latin typeface="Verdana" charset="0"/>
                <a:ea typeface="MS PGothic" charset="0"/>
              </a:rPr>
              <a:t>mins</a:t>
            </a:r>
            <a:r>
              <a:rPr lang="en-GB" dirty="0" smtClean="0">
                <a:latin typeface="Verdana" charset="0"/>
                <a:ea typeface="MS PGothic" charset="0"/>
              </a:rPr>
              <a:t> or opt out to 1 month.</a:t>
            </a:r>
            <a:endParaRPr lang="en-GB" dirty="0">
              <a:latin typeface="Verdana" charset="0"/>
              <a:ea typeface="MS PGothic" charset="0"/>
            </a:endParaRPr>
          </a:p>
          <a:p>
            <a:endParaRPr lang="en-US" dirty="0"/>
          </a:p>
        </p:txBody>
      </p:sp>
      <p:sp>
        <p:nvSpPr>
          <p:cNvPr id="901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Privacy and smart meters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12" descr="Alessi Michael Graves Kettle 9093 White Ivory Bird Whistl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259" y="3568537"/>
            <a:ext cx="8112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00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961" y="1382653"/>
            <a:ext cx="1418131" cy="20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5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6" y="5763063"/>
            <a:ext cx="8334375" cy="856373"/>
          </a:xfrm>
        </p:spPr>
        <p:txBody>
          <a:bodyPr/>
          <a:lstStyle/>
          <a:p>
            <a:pPr marL="0" indent="0">
              <a:buNone/>
            </a:pPr>
            <a:r>
              <a:rPr lang="en-US" kern="1200" dirty="0"/>
              <a:t>The way of small data: analyze at edge and then aggregate</a:t>
            </a:r>
          </a:p>
          <a:p>
            <a:pPr>
              <a:buFont typeface="Arial"/>
              <a:buChar char="•"/>
            </a:pPr>
            <a:r>
              <a:rPr lang="en-US" kern="1200" dirty="0"/>
              <a:t>Privacy &amp; performance &amp; scalability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the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63AEF-4EEB-734C-94A7-7438A4CD9A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1738787" y="3448975"/>
            <a:ext cx="6595661" cy="2721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Oval 25"/>
          <p:cNvSpPr/>
          <p:nvPr/>
        </p:nvSpPr>
        <p:spPr>
          <a:xfrm>
            <a:off x="3330293" y="4781760"/>
            <a:ext cx="250117" cy="23889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27" name="Oval 26"/>
          <p:cNvSpPr/>
          <p:nvPr/>
        </p:nvSpPr>
        <p:spPr>
          <a:xfrm>
            <a:off x="2898272" y="2534014"/>
            <a:ext cx="1119842" cy="705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592714" y="2833277"/>
            <a:ext cx="250804" cy="1845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06403" y="4768188"/>
            <a:ext cx="111038" cy="1330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763936" y="3239830"/>
            <a:ext cx="0" cy="14101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184017" y="2186843"/>
            <a:ext cx="603250" cy="58477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GB" sz="1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Big</a:t>
            </a:r>
          </a:p>
          <a:p>
            <a:pPr algn="ctr"/>
            <a:r>
              <a:rPr lang="en-GB" sz="1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84018" y="4933279"/>
            <a:ext cx="1016624" cy="830997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GB" sz="1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Small &amp; </a:t>
            </a:r>
          </a:p>
          <a:p>
            <a:pPr algn="ctr"/>
            <a:r>
              <a:rPr lang="en-GB" sz="1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personal</a:t>
            </a:r>
          </a:p>
          <a:p>
            <a:pPr algn="ctr"/>
            <a:r>
              <a:rPr lang="en-GB" sz="1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data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93808" y="2186843"/>
            <a:ext cx="1203572" cy="590064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GB" sz="1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Statistics /</a:t>
            </a:r>
          </a:p>
          <a:p>
            <a:pPr algn="ctr"/>
            <a:r>
              <a:rPr lang="en-GB" sz="1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Decisions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843518" y="5020652"/>
            <a:ext cx="1063312" cy="584776"/>
          </a:xfrm>
          <a:prstGeom prst="rect">
            <a:avLst/>
          </a:prstGeom>
          <a:noFill/>
        </p:spPr>
        <p:txBody>
          <a:bodyPr wrap="none" lIns="91435" tIns="45718" rIns="91435" bIns="45718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GB" sz="1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Small</a:t>
            </a:r>
          </a:p>
          <a:p>
            <a:pPr algn="ctr"/>
            <a:r>
              <a:rPr lang="en-GB" sz="1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Statistics</a:t>
            </a:r>
          </a:p>
        </p:txBody>
      </p:sp>
      <p:sp>
        <p:nvSpPr>
          <p:cNvPr id="35" name="Right Arrow 34"/>
          <p:cNvSpPr/>
          <p:nvPr/>
        </p:nvSpPr>
        <p:spPr bwMode="auto">
          <a:xfrm>
            <a:off x="3781322" y="4754529"/>
            <a:ext cx="1551727" cy="25246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 eaLnBrk="0" hangingPunct="0"/>
            <a:endParaRPr lang="en-US">
              <a:ea typeface="ＭＳ Ｐゴシック" pitchFamily="1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90668" y="2810431"/>
            <a:ext cx="1079500" cy="46166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kern="1200" dirty="0" smtClean="0"/>
              <a:t>Cloud</a:t>
            </a:r>
            <a:endParaRPr lang="en-US" kern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906830" y="4702446"/>
            <a:ext cx="1079500" cy="46166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kern="1200" dirty="0" smtClean="0"/>
              <a:t>Edge</a:t>
            </a:r>
            <a:endParaRPr lang="en-US" kern="1200" dirty="0"/>
          </a:p>
        </p:txBody>
      </p:sp>
      <p:sp>
        <p:nvSpPr>
          <p:cNvPr id="38" name="Right Arrow 37"/>
          <p:cNvSpPr/>
          <p:nvPr/>
        </p:nvSpPr>
        <p:spPr bwMode="auto">
          <a:xfrm>
            <a:off x="4199082" y="2674301"/>
            <a:ext cx="1133967" cy="60075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defTabSz="914353" eaLnBrk="0" hangingPunct="0"/>
            <a:r>
              <a:rPr lang="en-US" dirty="0">
                <a:ea typeface="ＭＳ Ｐゴシック" pitchFamily="1" charset="-128"/>
              </a:rPr>
              <a:t>Analyze</a:t>
            </a:r>
          </a:p>
        </p:txBody>
      </p:sp>
      <p:sp>
        <p:nvSpPr>
          <p:cNvPr id="39" name="Up Arrow 38"/>
          <p:cNvSpPr/>
          <p:nvPr/>
        </p:nvSpPr>
        <p:spPr bwMode="auto">
          <a:xfrm>
            <a:off x="3070150" y="3302270"/>
            <a:ext cx="711172" cy="1400176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35" tIns="45718" rIns="91435" bIns="45718" numCol="1" rtlCol="0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defTabSz="914353" eaLnBrk="0" hangingPunct="0"/>
            <a:r>
              <a:rPr lang="en-US" sz="1600" dirty="0">
                <a:ea typeface="ＭＳ Ｐゴシック" pitchFamily="1" charset="-128"/>
              </a:rPr>
              <a:t>Aggregate</a:t>
            </a:r>
          </a:p>
        </p:txBody>
      </p:sp>
      <p:sp>
        <p:nvSpPr>
          <p:cNvPr id="40" name="Bent Arrow 39"/>
          <p:cNvSpPr/>
          <p:nvPr/>
        </p:nvSpPr>
        <p:spPr bwMode="auto">
          <a:xfrm>
            <a:off x="2629249" y="2318087"/>
            <a:ext cx="3077155" cy="2562675"/>
          </a:xfrm>
          <a:prstGeom prst="bentArrow">
            <a:avLst>
              <a:gd name="adj1" fmla="val 1476"/>
              <a:gd name="adj2" fmla="val 3065"/>
              <a:gd name="adj3" fmla="val 13344"/>
              <a:gd name="adj4" fmla="val 27759"/>
            </a:avLst>
          </a:prstGeom>
          <a:solidFill>
            <a:srgbClr val="FF0000">
              <a:alpha val="7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kern="1200">
              <a:ea typeface="ＭＳ Ｐゴシック" pitchFamily="1" charset="-128"/>
            </a:endParaRPr>
          </a:p>
        </p:txBody>
      </p:sp>
      <p:sp>
        <p:nvSpPr>
          <p:cNvPr id="41" name="Bent Arrow 40"/>
          <p:cNvSpPr/>
          <p:nvPr/>
        </p:nvSpPr>
        <p:spPr bwMode="auto">
          <a:xfrm rot="5400000" flipH="1">
            <a:off x="3599193" y="2925174"/>
            <a:ext cx="2163603" cy="2917793"/>
          </a:xfrm>
          <a:prstGeom prst="bentArrow">
            <a:avLst>
              <a:gd name="adj1" fmla="val 1476"/>
              <a:gd name="adj2" fmla="val 3065"/>
              <a:gd name="adj3" fmla="val 13344"/>
              <a:gd name="adj4" fmla="val 42478"/>
            </a:avLst>
          </a:prstGeom>
          <a:solidFill>
            <a:srgbClr val="008000">
              <a:alpha val="75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 eaLnBrk="0" hangingPunct="0"/>
            <a:endParaRPr lang="en-US">
              <a:ea typeface="ＭＳ Ｐゴシック" pitchFamily="1" charset="-128"/>
            </a:endParaRPr>
          </a:p>
        </p:txBody>
      </p:sp>
      <p:sp>
        <p:nvSpPr>
          <p:cNvPr id="42" name="Content Placeholder 1"/>
          <p:cNvSpPr txBox="1">
            <a:spLocks/>
          </p:cNvSpPr>
          <p:nvPr/>
        </p:nvSpPr>
        <p:spPr>
          <a:xfrm>
            <a:off x="352426" y="1503397"/>
            <a:ext cx="8334375" cy="510309"/>
          </a:xfrm>
          <a:prstGeom prst="rect">
            <a:avLst/>
          </a:prstGeom>
        </p:spPr>
        <p:txBody>
          <a:bodyPr lIns="91435" tIns="45718" rIns="91435" bIns="45718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  <a:cs typeface="ＭＳ Ｐゴシック" pitchFamily="-109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6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−"/>
              <a:defRPr sz="2000">
                <a:solidFill>
                  <a:schemeClr val="accent6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6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Mainstream thinking: aggregate into cloud then </a:t>
            </a:r>
            <a:r>
              <a:rPr lang="en-US" dirty="0" smtClean="0"/>
              <a:t>analyze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4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 sensors per engine</a:t>
            </a:r>
          </a:p>
          <a:p>
            <a:r>
              <a:rPr lang="en-US" dirty="0"/>
              <a:t>h</a:t>
            </a:r>
            <a:r>
              <a:rPr lang="en-US" dirty="0" smtClean="0"/>
              <a:t>igh data capture rates</a:t>
            </a:r>
          </a:p>
          <a:p>
            <a:r>
              <a:rPr lang="en-US" dirty="0" smtClean="0"/>
              <a:t>low bandwidth in flight</a:t>
            </a:r>
          </a:p>
          <a:p>
            <a:r>
              <a:rPr lang="en-US" dirty="0" smtClean="0"/>
              <a:t>can’t backhaul all data</a:t>
            </a:r>
          </a:p>
          <a:p>
            <a:r>
              <a:rPr lang="en-US" dirty="0"/>
              <a:t>n</a:t>
            </a:r>
            <a:r>
              <a:rPr lang="en-US" dirty="0" smtClean="0"/>
              <a:t>eed distributed </a:t>
            </a:r>
            <a:r>
              <a:rPr lang="en-US" dirty="0"/>
              <a:t>implementation</a:t>
            </a:r>
          </a:p>
          <a:p>
            <a:r>
              <a:rPr lang="en-US" dirty="0" smtClean="0"/>
              <a:t>look for anomalies…</a:t>
            </a:r>
          </a:p>
          <a:p>
            <a:r>
              <a:rPr lang="en-US" dirty="0"/>
              <a:t>what needs to be real time?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63AEF-4EEB-734C-94A7-7438A4CD9A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 descr="ems2_tcm92-21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694" y="4068636"/>
            <a:ext cx="3695907" cy="2652839"/>
          </a:xfrm>
          <a:prstGeom prst="rect">
            <a:avLst/>
          </a:prstGeom>
        </p:spPr>
      </p:pic>
      <p:pic>
        <p:nvPicPr>
          <p:cNvPr id="6" name="Picture 5" descr="ehm_1_tcm92-2547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694" y="1490468"/>
            <a:ext cx="3695908" cy="26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1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6" y="1399124"/>
            <a:ext cx="3820676" cy="47921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Solve for voltages…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63AEF-4EEB-734C-94A7-7438A4CD9A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 descr="dcp8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6" y="2263544"/>
            <a:ext cx="3740537" cy="2372931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752637" y="1399124"/>
            <a:ext cx="3820676" cy="1076746"/>
          </a:xfrm>
          <a:prstGeom prst="rect">
            <a:avLst/>
          </a:prstGeom>
        </p:spPr>
        <p:txBody>
          <a:bodyPr lIns="91435" tIns="45718" rIns="91435" bIns="45718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  <a:cs typeface="ＭＳ Ｐゴシック" pitchFamily="-109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6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−"/>
              <a:defRPr sz="2000">
                <a:solidFill>
                  <a:schemeClr val="accent6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6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/>
              <a:t>DAR [1]</a:t>
            </a:r>
            <a:endParaRPr lang="en-US" sz="1200" dirty="0"/>
          </a:p>
        </p:txBody>
      </p:sp>
      <p:pic>
        <p:nvPicPr>
          <p:cNvPr id="7" name="Picture 6" descr="Screen Shot 2015-01-06 at 10.06.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393" y="2038323"/>
            <a:ext cx="4324137" cy="3884556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39854" y="6040269"/>
            <a:ext cx="3820676" cy="522922"/>
          </a:xfrm>
          <a:prstGeom prst="rect">
            <a:avLst/>
          </a:prstGeom>
        </p:spPr>
        <p:txBody>
          <a:bodyPr lIns="91435" tIns="45718" rIns="91435" bIns="45718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  <a:cs typeface="ＭＳ Ｐゴシック" pitchFamily="-109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6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−"/>
              <a:defRPr sz="2000">
                <a:solidFill>
                  <a:schemeClr val="accent6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6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dirty="0"/>
              <a:t>[1] “</a:t>
            </a:r>
            <a:r>
              <a:rPr lang="en-US" sz="1200" dirty="0" err="1"/>
              <a:t>Teletraffic</a:t>
            </a:r>
            <a:r>
              <a:rPr lang="en-US" sz="1200" dirty="0"/>
              <a:t> Science”, ITC12. Elsevier, 1989.</a:t>
            </a:r>
          </a:p>
        </p:txBody>
      </p:sp>
    </p:spTree>
    <p:extLst>
      <p:ext uri="{BB962C8B-B14F-4D97-AF65-F5344CB8AC3E}">
        <p14:creationId xmlns:p14="http://schemas.microsoft.com/office/powerpoint/2010/main" val="283875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need for open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63AEF-4EEB-734C-94A7-7438A4CD9A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 descr="Screen Shot 2015-09-23 at 10.33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77" y="1291057"/>
            <a:ext cx="4800623" cy="5566943"/>
          </a:xfrm>
          <a:prstGeom prst="rect">
            <a:avLst/>
          </a:prstGeom>
        </p:spPr>
      </p:pic>
      <p:pic>
        <p:nvPicPr>
          <p:cNvPr id="7" name="Picture 6" descr="Screen Shot 2015-09-23 at 10.33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0030"/>
            <a:ext cx="4263976" cy="22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84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905000"/>
            <a:ext cx="83343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endParaRPr lang="en-GB">
              <a:solidFill>
                <a:srgbClr val="003366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>
              <a:solidFill>
                <a:srgbClr val="003366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>
              <a:solidFill>
                <a:srgbClr val="003366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>
              <a:solidFill>
                <a:srgbClr val="003366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>
              <a:solidFill>
                <a:srgbClr val="003366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>
              <a:solidFill>
                <a:srgbClr val="003366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>
              <a:solidFill>
                <a:srgbClr val="003366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http://www.horizon.ac.uk</a:t>
            </a:r>
          </a:p>
        </p:txBody>
      </p:sp>
      <p:pic>
        <p:nvPicPr>
          <p:cNvPr id="115715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219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1" descr="correct DE log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200" y="6157913"/>
            <a:ext cx="13065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2" descr="n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188" y="1377950"/>
            <a:ext cx="432752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Rectangle 1"/>
          <p:cNvSpPr>
            <a:spLocks noChangeArrowheads="1"/>
          </p:cNvSpPr>
          <p:nvPr/>
        </p:nvSpPr>
        <p:spPr bwMode="auto">
          <a:xfrm>
            <a:off x="217488" y="4465638"/>
            <a:ext cx="7856950" cy="14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mtClean="0">
                <a:solidFill>
                  <a:srgbClr val="003366"/>
                </a:solidFill>
                <a:latin typeface="Verdana" charset="0"/>
              </a:rPr>
              <a:t>Questions?</a:t>
            </a:r>
            <a:endParaRPr lang="en-GB" dirty="0">
              <a:solidFill>
                <a:srgbClr val="003366"/>
              </a:solidFill>
              <a:latin typeface="Verdana" charset="0"/>
            </a:endParaRPr>
          </a:p>
          <a:p>
            <a:pPr>
              <a:lnSpc>
                <a:spcPct val="120000"/>
              </a:lnSpc>
            </a:pPr>
            <a:endParaRPr lang="en-GB" dirty="0">
              <a:solidFill>
                <a:srgbClr val="003366"/>
              </a:solidFill>
              <a:latin typeface="Verdana" charset="0"/>
            </a:endParaRPr>
          </a:p>
          <a:p>
            <a:pPr>
              <a:lnSpc>
                <a:spcPct val="120000"/>
              </a:lnSpc>
            </a:pPr>
            <a:r>
              <a:rPr lang="en-GB" dirty="0" err="1">
                <a:solidFill>
                  <a:srgbClr val="003366"/>
                </a:solidFill>
                <a:latin typeface="Verdana" charset="0"/>
              </a:rPr>
              <a:t>derek.mcauley@nottingham.ac.uk</a:t>
            </a:r>
            <a:endParaRPr lang="en-GB" dirty="0">
              <a:solidFill>
                <a:srgbClr val="003366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1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4095" y="4683036"/>
            <a:ext cx="8334375" cy="1673314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dirty="0"/>
              <a:t>Keep secrets;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Heterogeneity of processing;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Separation from central authority;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Denser alloy…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Sonny’s design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63AEF-4EEB-734C-94A7-7438A4CD9A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 descr="sonn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95" y="1271178"/>
            <a:ext cx="5904170" cy="324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8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63AEF-4EEB-734C-94A7-7438A4CD9A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 descr="Screen Shot 2015-09-23 at 09.45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023" y="0"/>
            <a:ext cx="6264519" cy="6858000"/>
          </a:xfrm>
          <a:prstGeom prst="rect">
            <a:avLst/>
          </a:prstGeom>
        </p:spPr>
      </p:pic>
      <p:pic>
        <p:nvPicPr>
          <p:cNvPr id="6" name="Picture 5" descr="Screen Shot 2015-09-23 at 09.45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25" y="0"/>
            <a:ext cx="3579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6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9-23 at 09.4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8" y="1219574"/>
            <a:ext cx="5574982" cy="41056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by Design?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63AEF-4EEB-734C-94A7-7438A4CD9A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425" y="5552025"/>
            <a:ext cx="8334375" cy="70565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Plumbane</a:t>
            </a:r>
            <a:r>
              <a:rPr lang="en-US" dirty="0" smtClean="0"/>
              <a:t>? Surely PbD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pic>
        <p:nvPicPr>
          <p:cNvPr id="6" name="Picture 5" descr="Screen Shot 2015-09-23 at 09.48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09" y="1143000"/>
            <a:ext cx="4114691" cy="55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9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3553" y="1529745"/>
            <a:ext cx="8334375" cy="4114800"/>
          </a:xfrm>
        </p:spPr>
        <p:txBody>
          <a:bodyPr/>
          <a:lstStyle/>
          <a:p>
            <a:r>
              <a:rPr lang="en-US" dirty="0" smtClean="0"/>
              <a:t>Commercial</a:t>
            </a:r>
          </a:p>
          <a:p>
            <a:pPr lvl="1"/>
            <a:r>
              <a:rPr lang="en-US" dirty="0" smtClean="0"/>
              <a:t>Multisided market</a:t>
            </a:r>
          </a:p>
          <a:p>
            <a:r>
              <a:rPr lang="en-US" dirty="0" smtClean="0"/>
              <a:t>Technical </a:t>
            </a:r>
          </a:p>
          <a:p>
            <a:pPr lvl="1"/>
            <a:r>
              <a:rPr lang="en-US" dirty="0" smtClean="0"/>
              <a:t>Lazy</a:t>
            </a:r>
          </a:p>
          <a:p>
            <a:pPr lvl="1"/>
            <a:r>
              <a:rPr lang="en-US" dirty="0" smtClean="0"/>
              <a:t>Incompetent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63AEF-4EEB-734C-94A7-7438A4CD9A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Screen Shot 2015-09-23 at 10.00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66" y="1195760"/>
            <a:ext cx="5476133" cy="5525715"/>
          </a:xfrm>
          <a:prstGeom prst="rect">
            <a:avLst/>
          </a:prstGeom>
        </p:spPr>
      </p:pic>
      <p:pic>
        <p:nvPicPr>
          <p:cNvPr id="7" name="Picture 6" descr="nest-stock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4110227"/>
            <a:ext cx="2747773" cy="27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97% of malware is on Forbes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63AEF-4EEB-734C-94A7-7438A4CD9A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 descr="Screen Shot 2015-09-23 at 10.18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30" y="1143000"/>
            <a:ext cx="4906670" cy="5726727"/>
          </a:xfrm>
          <a:prstGeom prst="rect">
            <a:avLst/>
          </a:prstGeom>
        </p:spPr>
      </p:pic>
      <p:pic>
        <p:nvPicPr>
          <p:cNvPr id="8" name="Picture 7" descr="Screen Shot 2015-09-23 at 10.20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3" y="2506434"/>
            <a:ext cx="3558934" cy="384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1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custodiet</a:t>
            </a:r>
            <a:r>
              <a:rPr lang="en-US" dirty="0"/>
              <a:t> </a:t>
            </a:r>
            <a:r>
              <a:rPr lang="en-US" dirty="0" err="1"/>
              <a:t>ipsos</a:t>
            </a:r>
            <a:r>
              <a:rPr lang="en-US" dirty="0"/>
              <a:t> </a:t>
            </a:r>
            <a:r>
              <a:rPr lang="en-US" dirty="0" err="1"/>
              <a:t>custodes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63AEF-4EEB-734C-94A7-7438A4CD9A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 descr="Intrusion-prevention-system-pictu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15" y="1385272"/>
            <a:ext cx="6936386" cy="497107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external agents</a:t>
            </a:r>
          </a:p>
          <a:p>
            <a:r>
              <a:rPr lang="en-US" dirty="0" smtClean="0"/>
              <a:t>Independently implemented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0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in the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63AEF-4EEB-734C-94A7-7438A4CD9A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Screen Shot 2014-08-18 at 04.0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1" y="1627668"/>
            <a:ext cx="8905318" cy="5093807"/>
          </a:xfrm>
          <a:prstGeom prst="rect">
            <a:avLst/>
          </a:prstGeom>
        </p:spPr>
      </p:pic>
      <p:pic>
        <p:nvPicPr>
          <p:cNvPr id="6" name="Picture 5" descr="Screen Shot 2014-08-18 at 04.01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1" y="1170468"/>
            <a:ext cx="787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are the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63AEF-4EEB-734C-94A7-7438A4CD9A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 descr="Screen Shot 2014-08-18 at 04.05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93" y="1391050"/>
            <a:ext cx="5868107" cy="5330425"/>
          </a:xfrm>
          <a:prstGeom prst="rect">
            <a:avLst/>
          </a:prstGeom>
        </p:spPr>
      </p:pic>
      <p:pic>
        <p:nvPicPr>
          <p:cNvPr id="6" name="Picture 5" descr="Screen Shot 2015-09-14 at 10.27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5" y="4281124"/>
            <a:ext cx="3771695" cy="172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84668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11267</TotalTime>
  <Words>242</Words>
  <Application>Microsoft Macintosh PowerPoint</Application>
  <PresentationFormat>On-screen Show (4:3)</PresentationFormat>
  <Paragraphs>87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horizon</vt:lpstr>
      <vt:lpstr>Custom Design</vt:lpstr>
      <vt:lpstr>I, Robot (2004)</vt:lpstr>
      <vt:lpstr>Sonny’s design parameters</vt:lpstr>
      <vt:lpstr>PowerPoint Presentation</vt:lpstr>
      <vt:lpstr>Privacy by Design?</vt:lpstr>
      <vt:lpstr>Why share?</vt:lpstr>
      <vt:lpstr>97% of malware is on Forbes</vt:lpstr>
      <vt:lpstr>Quis custodiet ipsos custodes</vt:lpstr>
      <vt:lpstr>Humans in the loop</vt:lpstr>
      <vt:lpstr>Humans are the loop</vt:lpstr>
      <vt:lpstr>Danger in data</vt:lpstr>
      <vt:lpstr>Homophily, social correlation…</vt:lpstr>
      <vt:lpstr>Privacy and smart meters</vt:lpstr>
      <vt:lpstr>Data on the edge</vt:lpstr>
      <vt:lpstr>Engine monitoring</vt:lpstr>
      <vt:lpstr>Examples…</vt:lpstr>
      <vt:lpstr>On the need for open</vt:lpstr>
      <vt:lpstr>http://www.horizon.ac.uk</vt:lpstr>
    </vt:vector>
  </TitlesOfParts>
  <Company>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Iris</dc:creator>
  <cp:lastModifiedBy>Derek McAuley</cp:lastModifiedBy>
  <cp:revision>274</cp:revision>
  <dcterms:created xsi:type="dcterms:W3CDTF">2010-09-12T19:49:19Z</dcterms:created>
  <dcterms:modified xsi:type="dcterms:W3CDTF">2015-09-23T09:36:15Z</dcterms:modified>
</cp:coreProperties>
</file>